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30" r:id="rId3"/>
    <p:sldId id="259" r:id="rId4"/>
    <p:sldId id="260" r:id="rId5"/>
    <p:sldId id="261" r:id="rId6"/>
    <p:sldId id="257" r:id="rId7"/>
    <p:sldId id="258" r:id="rId8"/>
    <p:sldId id="263" r:id="rId9"/>
    <p:sldId id="264" r:id="rId10"/>
    <p:sldId id="277" r:id="rId11"/>
    <p:sldId id="317" r:id="rId12"/>
    <p:sldId id="327" r:id="rId13"/>
    <p:sldId id="325" r:id="rId14"/>
    <p:sldId id="269" r:id="rId15"/>
    <p:sldId id="270" r:id="rId16"/>
    <p:sldId id="271" r:id="rId17"/>
    <p:sldId id="272" r:id="rId18"/>
    <p:sldId id="273" r:id="rId19"/>
    <p:sldId id="319" r:id="rId20"/>
    <p:sldId id="320" r:id="rId21"/>
    <p:sldId id="276" r:id="rId22"/>
    <p:sldId id="279" r:id="rId23"/>
    <p:sldId id="281" r:id="rId24"/>
    <p:sldId id="311" r:id="rId25"/>
    <p:sldId id="328" r:id="rId26"/>
    <p:sldId id="312" r:id="rId27"/>
    <p:sldId id="313" r:id="rId28"/>
    <p:sldId id="284" r:id="rId29"/>
    <p:sldId id="322" r:id="rId30"/>
    <p:sldId id="329" r:id="rId31"/>
    <p:sldId id="290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7" r:id="rId43"/>
    <p:sldId id="303" r:id="rId44"/>
    <p:sldId id="302" r:id="rId45"/>
    <p:sldId id="304" r:id="rId46"/>
    <p:sldId id="305" r:id="rId47"/>
    <p:sldId id="306" r:id="rId48"/>
    <p:sldId id="308" r:id="rId49"/>
    <p:sldId id="324" r:id="rId50"/>
    <p:sldId id="309" r:id="rId51"/>
    <p:sldId id="331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60"/>
    <p:restoredTop sz="79320"/>
  </p:normalViewPr>
  <p:slideViewPr>
    <p:cSldViewPr snapToGrid="0">
      <p:cViewPr varScale="1">
        <p:scale>
          <a:sx n="100" d="100"/>
          <a:sy n="100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yandexteam-my.sharepoint.com/personal/amosov-f_yandex-team_ru/Documents/&#1082;&#1072;&#1085;&#1076;&#1080;&#1073;&#1086;&#1073;&#1077;&#1088;&#1089;&#1082;&#1072;&#1103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yandexteam-my.sharepoint.com/personal/amosov-f_yandex-team_ru/Documents/&#1082;&#1072;&#1085;&#1076;&#1080;&#1073;&#1086;&#1073;&#1077;&#1088;&#1089;&#1082;&#1072;&#1103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yandexteam-my.sharepoint.com/personal/amosov-f_yandex-team_ru/Documents/&#1082;&#1072;&#1085;&#1076;&#1080;&#1073;&#1086;&#1073;&#1077;&#1088;&#1089;&#1082;&#1072;&#1103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yandexteam-my.sharepoint.com/personal/amosov-f_yandex-team_ru/Documents/&#1082;&#1072;&#1085;&#1076;&#1080;&#1073;&#1086;&#1073;&#1077;&#1088;&#1089;&#1082;&#1072;&#1103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yandexteam-my.sharepoint.com/personal/amosov-f_yandex-team_ru/Documents/&#1082;&#1072;&#1085;&#1076;&#1080;&#1073;&#1086;&#1073;&#1077;&#1088;&#1089;&#1082;&#1072;&#1103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'ogorod mu '!$A$13</c:f>
              <c:strCache>
                <c:ptCount val="1"/>
                <c:pt idx="0">
                  <c:v>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'!$B$13:$P$13</c:f>
              <c:numCache>
                <c:formatCode>_(* #,##0.00_);_(* \(#,##0.00\);_(* "-"??_);_(@_)</c:formatCode>
                <c:ptCount val="15"/>
                <c:pt idx="0">
                  <c:v>10.1</c:v>
                </c:pt>
                <c:pt idx="1">
                  <c:v>10.199999999999999</c:v>
                </c:pt>
                <c:pt idx="2">
                  <c:v>10.3</c:v>
                </c:pt>
                <c:pt idx="3">
                  <c:v>10.5</c:v>
                </c:pt>
                <c:pt idx="4">
                  <c:v>10.7</c:v>
                </c:pt>
                <c:pt idx="5">
                  <c:v>11</c:v>
                </c:pt>
                <c:pt idx="6">
                  <c:v>11.2</c:v>
                </c:pt>
                <c:pt idx="7">
                  <c:v>11.3</c:v>
                </c:pt>
                <c:pt idx="8">
                  <c:v>11.5</c:v>
                </c:pt>
                <c:pt idx="9">
                  <c:v>11.8</c:v>
                </c:pt>
                <c:pt idx="10">
                  <c:v>12.1</c:v>
                </c:pt>
                <c:pt idx="11">
                  <c:v>12.4</c:v>
                </c:pt>
                <c:pt idx="12">
                  <c:v>12.6</c:v>
                </c:pt>
                <c:pt idx="13">
                  <c:v>12.4</c:v>
                </c:pt>
                <c:pt idx="14">
                  <c:v>12.5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2E-1443-906C-37F82B4A7581}"/>
            </c:ext>
          </c:extLst>
        </c:ser>
        <c:ser>
          <c:idx val="1"/>
          <c:order val="1"/>
          <c:tx>
            <c:strRef>
              <c:f>'ogorod mu '!$A$14</c:f>
              <c:strCache>
                <c:ptCount val="1"/>
                <c:pt idx="0">
                  <c:v>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'!$B$14:$P$14</c:f>
              <c:numCache>
                <c:formatCode>_(* #,##0.00_);_(* \(#,##0.00\);_(* "-"??_);_(@_)</c:formatCode>
                <c:ptCount val="15"/>
                <c:pt idx="0">
                  <c:v>22.4</c:v>
                </c:pt>
                <c:pt idx="1">
                  <c:v>23.4</c:v>
                </c:pt>
                <c:pt idx="2">
                  <c:v>24.1</c:v>
                </c:pt>
                <c:pt idx="3">
                  <c:v>24.7</c:v>
                </c:pt>
                <c:pt idx="4">
                  <c:v>25.8</c:v>
                </c:pt>
                <c:pt idx="5">
                  <c:v>26.8</c:v>
                </c:pt>
                <c:pt idx="6">
                  <c:v>27.7</c:v>
                </c:pt>
                <c:pt idx="7">
                  <c:v>28.6</c:v>
                </c:pt>
                <c:pt idx="8">
                  <c:v>29.9</c:v>
                </c:pt>
                <c:pt idx="9">
                  <c:v>32.4</c:v>
                </c:pt>
                <c:pt idx="10">
                  <c:v>37.700000000000003</c:v>
                </c:pt>
                <c:pt idx="11">
                  <c:v>45.4</c:v>
                </c:pt>
                <c:pt idx="12">
                  <c:v>57</c:v>
                </c:pt>
                <c:pt idx="13">
                  <c:v>73.2</c:v>
                </c:pt>
                <c:pt idx="14">
                  <c:v>100.5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2E-1443-906C-37F82B4A7581}"/>
            </c:ext>
          </c:extLst>
        </c:ser>
        <c:ser>
          <c:idx val="2"/>
          <c:order val="2"/>
          <c:tx>
            <c:strRef>
              <c:f>'ogorod mu '!$A$15</c:f>
              <c:strCache>
                <c:ptCount val="1"/>
                <c:pt idx="0">
                  <c:v>W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'!$B$15:$P$15</c:f>
              <c:numCache>
                <c:formatCode>_(* #,##0.00_);_(* \(#,##0.00\);_(* "-"??_);_(@_)</c:formatCode>
                <c:ptCount val="15"/>
                <c:pt idx="0">
                  <c:v>7.4</c:v>
                </c:pt>
                <c:pt idx="1">
                  <c:v>7.8</c:v>
                </c:pt>
                <c:pt idx="2">
                  <c:v>7.7</c:v>
                </c:pt>
                <c:pt idx="3">
                  <c:v>7.8</c:v>
                </c:pt>
                <c:pt idx="4">
                  <c:v>7.8</c:v>
                </c:pt>
                <c:pt idx="5">
                  <c:v>7.9</c:v>
                </c:pt>
                <c:pt idx="6">
                  <c:v>8</c:v>
                </c:pt>
                <c:pt idx="7">
                  <c:v>8</c:v>
                </c:pt>
                <c:pt idx="8">
                  <c:v>8.1</c:v>
                </c:pt>
                <c:pt idx="9">
                  <c:v>8.1</c:v>
                </c:pt>
                <c:pt idx="10">
                  <c:v>8.1</c:v>
                </c:pt>
                <c:pt idx="11">
                  <c:v>8.1</c:v>
                </c:pt>
                <c:pt idx="12">
                  <c:v>8.1</c:v>
                </c:pt>
                <c:pt idx="13">
                  <c:v>8</c:v>
                </c:pt>
                <c:pt idx="14">
                  <c:v>8.3000000000000007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2E-1443-906C-37F82B4A7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1628352"/>
        <c:axId val="611540576"/>
      </c:lineChart>
      <c:catAx>
        <c:axId val="61162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540576"/>
        <c:crosses val="autoZero"/>
        <c:auto val="1"/>
        <c:lblAlgn val="ctr"/>
        <c:lblOffset val="100"/>
        <c:noMultiLvlLbl val="0"/>
      </c:catAx>
      <c:valAx>
        <c:axId val="61154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62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'ogorod mu '!$A$16</c:f>
              <c:strCache>
                <c:ptCount val="1"/>
                <c:pt idx="0">
                  <c:v>w1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'!$B$16:$P$16</c:f>
              <c:numCache>
                <c:formatCode>_(* #,##0.00_);_(* \(#,##0.00\);_(* "-"??_);_(@_)</c:formatCode>
                <c:ptCount val="15"/>
                <c:pt idx="0">
                  <c:v>0.7</c:v>
                </c:pt>
                <c:pt idx="1">
                  <c:v>0.5</c:v>
                </c:pt>
                <c:pt idx="2">
                  <c:v>0.5</c:v>
                </c:pt>
                <c:pt idx="3">
                  <c:v>0.1</c:v>
                </c:pt>
                <c:pt idx="4">
                  <c:v>-0.1</c:v>
                </c:pt>
                <c:pt idx="5">
                  <c:v>-0.1</c:v>
                </c:pt>
                <c:pt idx="6">
                  <c:v>0</c:v>
                </c:pt>
                <c:pt idx="7">
                  <c:v>0.2</c:v>
                </c:pt>
                <c:pt idx="8">
                  <c:v>0.4</c:v>
                </c:pt>
                <c:pt idx="9">
                  <c:v>0.7</c:v>
                </c:pt>
                <c:pt idx="10">
                  <c:v>0.5</c:v>
                </c:pt>
                <c:pt idx="11">
                  <c:v>0.4</c:v>
                </c:pt>
                <c:pt idx="12">
                  <c:v>0.6</c:v>
                </c:pt>
                <c:pt idx="13">
                  <c:v>0.9</c:v>
                </c:pt>
                <c:pt idx="14">
                  <c:v>1.1000000000000001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6F-5B46-82E7-2008B7A9BF1F}"/>
            </c:ext>
          </c:extLst>
        </c:ser>
        <c:ser>
          <c:idx val="1"/>
          <c:order val="1"/>
          <c:tx>
            <c:strRef>
              <c:f>'ogorod mu '!$A$17</c:f>
              <c:strCache>
                <c:ptCount val="1"/>
                <c:pt idx="0">
                  <c:v>w2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'!$B$17:$P$17</c:f>
              <c:numCache>
                <c:formatCode>_(* #,##0.00_);_(* \(#,##0.00\);_(* "-"??_);_(@_)</c:formatCode>
                <c:ptCount val="15"/>
                <c:pt idx="0">
                  <c:v>-3.7</c:v>
                </c:pt>
                <c:pt idx="1">
                  <c:v>-1.1000000000000001</c:v>
                </c:pt>
                <c:pt idx="2">
                  <c:v>-1.1000000000000001</c:v>
                </c:pt>
                <c:pt idx="3">
                  <c:v>-0.9</c:v>
                </c:pt>
                <c:pt idx="4">
                  <c:v>-0.4</c:v>
                </c:pt>
                <c:pt idx="5">
                  <c:v>-0.3</c:v>
                </c:pt>
                <c:pt idx="6">
                  <c:v>-0.1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0.1</c:v>
                </c:pt>
                <c:pt idx="11">
                  <c:v>0.2</c:v>
                </c:pt>
                <c:pt idx="12">
                  <c:v>0.1</c:v>
                </c:pt>
                <c:pt idx="13">
                  <c:v>0.3</c:v>
                </c:pt>
                <c:pt idx="14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6F-5B46-82E7-2008B7A9BF1F}"/>
            </c:ext>
          </c:extLst>
        </c:ser>
        <c:ser>
          <c:idx val="2"/>
          <c:order val="2"/>
          <c:tx>
            <c:strRef>
              <c:f>'ogorod mu '!$A$18</c:f>
              <c:strCache>
                <c:ptCount val="1"/>
                <c:pt idx="0">
                  <c:v>w3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'!$B$18:$P$18</c:f>
              <c:numCache>
                <c:formatCode>_(* #,##0.00_);_(* \(#,##0.00\);_(* "-"??_);_(@_)</c:formatCode>
                <c:ptCount val="15"/>
                <c:pt idx="0">
                  <c:v>-12.9</c:v>
                </c:pt>
                <c:pt idx="1">
                  <c:v>-13.2</c:v>
                </c:pt>
                <c:pt idx="2">
                  <c:v>-13.4</c:v>
                </c:pt>
                <c:pt idx="3">
                  <c:v>-13.4</c:v>
                </c:pt>
                <c:pt idx="4">
                  <c:v>-13.1</c:v>
                </c:pt>
                <c:pt idx="5">
                  <c:v>-12.9</c:v>
                </c:pt>
                <c:pt idx="6">
                  <c:v>-12.7</c:v>
                </c:pt>
                <c:pt idx="7">
                  <c:v>-12.8</c:v>
                </c:pt>
                <c:pt idx="8">
                  <c:v>-13</c:v>
                </c:pt>
                <c:pt idx="9">
                  <c:v>-13.5</c:v>
                </c:pt>
                <c:pt idx="10">
                  <c:v>-13.9</c:v>
                </c:pt>
                <c:pt idx="11">
                  <c:v>-14.1</c:v>
                </c:pt>
                <c:pt idx="12">
                  <c:v>-14.6</c:v>
                </c:pt>
                <c:pt idx="13">
                  <c:v>-15.3</c:v>
                </c:pt>
                <c:pt idx="14">
                  <c:v>-15.7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6F-5B46-82E7-2008B7A9B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1628352"/>
        <c:axId val="611540576"/>
      </c:lineChart>
      <c:catAx>
        <c:axId val="61162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540576"/>
        <c:crossesAt val="-1000"/>
        <c:auto val="1"/>
        <c:lblAlgn val="ctr"/>
        <c:lblOffset val="100"/>
        <c:noMultiLvlLbl val="0"/>
      </c:catAx>
      <c:valAx>
        <c:axId val="61154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62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'ogorod mu '!$A$19</c:f>
              <c:strCache>
                <c:ptCount val="1"/>
                <c:pt idx="0">
                  <c:v>M12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'!$B$19:$P$19</c:f>
              <c:numCache>
                <c:formatCode>_(* #,##0.00_);_(* \(#,##0.00\);_(* "-"??_);_(@_)</c:formatCode>
                <c:ptCount val="15"/>
                <c:pt idx="0">
                  <c:v>15.7</c:v>
                </c:pt>
                <c:pt idx="1">
                  <c:v>15</c:v>
                </c:pt>
                <c:pt idx="2">
                  <c:v>14.9</c:v>
                </c:pt>
                <c:pt idx="3">
                  <c:v>15</c:v>
                </c:pt>
                <c:pt idx="4">
                  <c:v>15.1</c:v>
                </c:pt>
                <c:pt idx="5">
                  <c:v>15.2</c:v>
                </c:pt>
                <c:pt idx="6">
                  <c:v>15</c:v>
                </c:pt>
                <c:pt idx="7">
                  <c:v>14.8</c:v>
                </c:pt>
                <c:pt idx="8">
                  <c:v>14.6</c:v>
                </c:pt>
                <c:pt idx="9">
                  <c:v>14.1</c:v>
                </c:pt>
                <c:pt idx="10">
                  <c:v>13.8</c:v>
                </c:pt>
                <c:pt idx="11">
                  <c:v>13.4</c:v>
                </c:pt>
                <c:pt idx="12">
                  <c:v>12.3</c:v>
                </c:pt>
                <c:pt idx="13">
                  <c:v>10.8</c:v>
                </c:pt>
                <c:pt idx="14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2E-7B4D-BF09-54F868ADC465}"/>
            </c:ext>
          </c:extLst>
        </c:ser>
        <c:ser>
          <c:idx val="1"/>
          <c:order val="1"/>
          <c:tx>
            <c:strRef>
              <c:f>'ogorod mu '!$A$20</c:f>
              <c:strCache>
                <c:ptCount val="1"/>
                <c:pt idx="0">
                  <c:v>M13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'!$B$20:$P$20</c:f>
              <c:numCache>
                <c:formatCode>_(* #,##0.00_);_(* \(#,##0.00\);_(* "-"??_);_(@_)</c:formatCode>
                <c:ptCount val="15"/>
                <c:pt idx="0">
                  <c:v>-2.2999999999999998</c:v>
                </c:pt>
                <c:pt idx="1">
                  <c:v>-0.8</c:v>
                </c:pt>
                <c:pt idx="2">
                  <c:v>-1.1000000000000001</c:v>
                </c:pt>
                <c:pt idx="3">
                  <c:v>-1</c:v>
                </c:pt>
                <c:pt idx="4">
                  <c:v>-0.5</c:v>
                </c:pt>
                <c:pt idx="5">
                  <c:v>-0.4</c:v>
                </c:pt>
                <c:pt idx="6">
                  <c:v>-0.3</c:v>
                </c:pt>
                <c:pt idx="7">
                  <c:v>-0.3</c:v>
                </c:pt>
                <c:pt idx="8">
                  <c:v>-0.3</c:v>
                </c:pt>
                <c:pt idx="9">
                  <c:v>-0.4</c:v>
                </c:pt>
                <c:pt idx="10">
                  <c:v>-0.4</c:v>
                </c:pt>
                <c:pt idx="11">
                  <c:v>-0.2</c:v>
                </c:pt>
                <c:pt idx="12">
                  <c:v>-0.4</c:v>
                </c:pt>
                <c:pt idx="13">
                  <c:v>-0.2</c:v>
                </c:pt>
                <c:pt idx="14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2E-7B4D-BF09-54F868ADC465}"/>
            </c:ext>
          </c:extLst>
        </c:ser>
        <c:ser>
          <c:idx val="2"/>
          <c:order val="2"/>
          <c:tx>
            <c:strRef>
              <c:f>'ogorod mu '!$A$21</c:f>
              <c:strCache>
                <c:ptCount val="1"/>
                <c:pt idx="0">
                  <c:v>M23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'!$B$21:$P$21</c:f>
              <c:numCache>
                <c:formatCode>_(* #,##0.00_);_(* \(#,##0.00\);_(* "-"??_);_(@_)</c:formatCode>
                <c:ptCount val="15"/>
                <c:pt idx="0">
                  <c:v>-0.8</c:v>
                </c:pt>
                <c:pt idx="1">
                  <c:v>0</c:v>
                </c:pt>
                <c:pt idx="2">
                  <c:v>-0.1</c:v>
                </c:pt>
                <c:pt idx="3">
                  <c:v>0.3</c:v>
                </c:pt>
                <c:pt idx="4">
                  <c:v>0.6</c:v>
                </c:pt>
                <c:pt idx="5">
                  <c:v>0.6</c:v>
                </c:pt>
                <c:pt idx="6">
                  <c:v>0.4</c:v>
                </c:pt>
                <c:pt idx="7">
                  <c:v>0.1</c:v>
                </c:pt>
                <c:pt idx="8">
                  <c:v>-0.1</c:v>
                </c:pt>
                <c:pt idx="9">
                  <c:v>-0.6</c:v>
                </c:pt>
                <c:pt idx="10">
                  <c:v>-0.3</c:v>
                </c:pt>
                <c:pt idx="11">
                  <c:v>-0.2</c:v>
                </c:pt>
                <c:pt idx="12">
                  <c:v>-0.4</c:v>
                </c:pt>
                <c:pt idx="13">
                  <c:v>-0.6</c:v>
                </c:pt>
                <c:pt idx="14">
                  <c:v>-0.7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2E-7B4D-BF09-54F868ADC465}"/>
            </c:ext>
          </c:extLst>
        </c:ser>
        <c:ser>
          <c:idx val="3"/>
          <c:order val="3"/>
          <c:tx>
            <c:strRef>
              <c:f>'ogorod mu '!$A$22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'!$B$22:$P$22</c:f>
              <c:numCache>
                <c:formatCode>_(* #,##0.00_);_(* \(#,##0.00\);_(* "-"??_);_(@_)</c:formatCode>
                <c:ptCount val="15"/>
                <c:pt idx="0">
                  <c:v>-2.7</c:v>
                </c:pt>
                <c:pt idx="1">
                  <c:v>-3</c:v>
                </c:pt>
                <c:pt idx="2">
                  <c:v>-3.5</c:v>
                </c:pt>
                <c:pt idx="3">
                  <c:v>-3.2</c:v>
                </c:pt>
                <c:pt idx="4">
                  <c:v>-2.5</c:v>
                </c:pt>
                <c:pt idx="5">
                  <c:v>-2</c:v>
                </c:pt>
                <c:pt idx="6">
                  <c:v>-1.7</c:v>
                </c:pt>
                <c:pt idx="7">
                  <c:v>-1.4</c:v>
                </c:pt>
                <c:pt idx="8">
                  <c:v>-1.1000000000000001</c:v>
                </c:pt>
                <c:pt idx="9">
                  <c:v>-1.1000000000000001</c:v>
                </c:pt>
                <c:pt idx="10">
                  <c:v>-1.2</c:v>
                </c:pt>
                <c:pt idx="11">
                  <c:v>-1.2</c:v>
                </c:pt>
                <c:pt idx="12">
                  <c:v>-0.9</c:v>
                </c:pt>
                <c:pt idx="13">
                  <c:v>-0.4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2E-7B4D-BF09-54F868ADC465}"/>
            </c:ext>
          </c:extLst>
        </c:ser>
        <c:ser>
          <c:idx val="4"/>
          <c:order val="4"/>
          <c:tx>
            <c:strRef>
              <c:f>'ogorod mu '!$A$23</c:f>
              <c:strCache>
                <c:ptCount val="1"/>
                <c:pt idx="0">
                  <c:v>K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'ogorod mu '!$B$12:$P$12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mu '!$B$23:$P$23</c:f>
              <c:numCache>
                <c:formatCode>_(* #,##0.00_);_(* \(#,##0.00\);_(* "-"??_);_(@_)</c:formatCode>
                <c:ptCount val="15"/>
                <c:pt idx="0">
                  <c:v>-1.3</c:v>
                </c:pt>
                <c:pt idx="1">
                  <c:v>-2.4</c:v>
                </c:pt>
                <c:pt idx="2">
                  <c:v>-2.5</c:v>
                </c:pt>
                <c:pt idx="3">
                  <c:v>-2.5</c:v>
                </c:pt>
                <c:pt idx="4">
                  <c:v>-2.2999999999999998</c:v>
                </c:pt>
                <c:pt idx="5">
                  <c:v>-2</c:v>
                </c:pt>
                <c:pt idx="6">
                  <c:v>-1.7</c:v>
                </c:pt>
                <c:pt idx="7">
                  <c:v>-1.6</c:v>
                </c:pt>
                <c:pt idx="8">
                  <c:v>-1.5</c:v>
                </c:pt>
                <c:pt idx="9">
                  <c:v>-1.4</c:v>
                </c:pt>
                <c:pt idx="10">
                  <c:v>-1.3</c:v>
                </c:pt>
                <c:pt idx="11">
                  <c:v>-1.1000000000000001</c:v>
                </c:pt>
                <c:pt idx="12">
                  <c:v>-0.4</c:v>
                </c:pt>
                <c:pt idx="13">
                  <c:v>0.1</c:v>
                </c:pt>
                <c:pt idx="14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22E-7B4D-BF09-54F868ADC4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1628352"/>
        <c:axId val="611540576"/>
      </c:lineChart>
      <c:catAx>
        <c:axId val="61162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540576"/>
        <c:crossesAt val="-100"/>
        <c:auto val="1"/>
        <c:lblAlgn val="ctr"/>
        <c:lblOffset val="100"/>
        <c:noMultiLvlLbl val="0"/>
      </c:catAx>
      <c:valAx>
        <c:axId val="61154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1162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'ogorod vr'!$A$61</c:f>
              <c:strCache>
                <c:ptCount val="1"/>
                <c:pt idx="0">
                  <c:v>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'ogorod vr'!$B$60:$P$60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vr'!$B$61:$P$61</c:f>
              <c:numCache>
                <c:formatCode>General</c:formatCode>
                <c:ptCount val="15"/>
                <c:pt idx="0">
                  <c:v>10.6</c:v>
                </c:pt>
                <c:pt idx="1">
                  <c:v>10.199999999999999</c:v>
                </c:pt>
                <c:pt idx="2">
                  <c:v>10.199999999999999</c:v>
                </c:pt>
                <c:pt idx="3">
                  <c:v>10.199999999999999</c:v>
                </c:pt>
                <c:pt idx="4">
                  <c:v>10.199999999999999</c:v>
                </c:pt>
                <c:pt idx="5">
                  <c:v>10.3</c:v>
                </c:pt>
                <c:pt idx="6">
                  <c:v>10.5</c:v>
                </c:pt>
                <c:pt idx="7">
                  <c:v>10.9</c:v>
                </c:pt>
                <c:pt idx="8">
                  <c:v>11.3</c:v>
                </c:pt>
                <c:pt idx="9">
                  <c:v>11.9</c:v>
                </c:pt>
                <c:pt idx="10">
                  <c:v>12.3</c:v>
                </c:pt>
                <c:pt idx="11">
                  <c:v>12.5</c:v>
                </c:pt>
                <c:pt idx="12">
                  <c:v>12.6</c:v>
                </c:pt>
                <c:pt idx="13">
                  <c:v>12.7</c:v>
                </c:pt>
                <c:pt idx="14">
                  <c:v>12.7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D5-C54C-9585-BA4159E7EF42}"/>
            </c:ext>
          </c:extLst>
        </c:ser>
        <c:ser>
          <c:idx val="1"/>
          <c:order val="1"/>
          <c:tx>
            <c:strRef>
              <c:f>'ogorod vr'!$A$62</c:f>
              <c:strCache>
                <c:ptCount val="1"/>
                <c:pt idx="0">
                  <c:v>V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'ogorod vr'!$B$60:$P$60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vr'!$B$62:$P$62</c:f>
              <c:numCache>
                <c:formatCode>General</c:formatCode>
                <c:ptCount val="15"/>
                <c:pt idx="0">
                  <c:v>22.2</c:v>
                </c:pt>
                <c:pt idx="1">
                  <c:v>22</c:v>
                </c:pt>
                <c:pt idx="2">
                  <c:v>22.2</c:v>
                </c:pt>
                <c:pt idx="3">
                  <c:v>22.3</c:v>
                </c:pt>
                <c:pt idx="4">
                  <c:v>22.5</c:v>
                </c:pt>
                <c:pt idx="5">
                  <c:v>22.8</c:v>
                </c:pt>
                <c:pt idx="6">
                  <c:v>23.1</c:v>
                </c:pt>
                <c:pt idx="7">
                  <c:v>23.5</c:v>
                </c:pt>
                <c:pt idx="8">
                  <c:v>24</c:v>
                </c:pt>
                <c:pt idx="9">
                  <c:v>25.7</c:v>
                </c:pt>
                <c:pt idx="10">
                  <c:v>29.2</c:v>
                </c:pt>
                <c:pt idx="11">
                  <c:v>32.9</c:v>
                </c:pt>
                <c:pt idx="12">
                  <c:v>37.5</c:v>
                </c:pt>
                <c:pt idx="13">
                  <c:v>43.7</c:v>
                </c:pt>
                <c:pt idx="14">
                  <c:v>52.7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BD5-C54C-9585-BA4159E7EF42}"/>
            </c:ext>
          </c:extLst>
        </c:ser>
        <c:ser>
          <c:idx val="2"/>
          <c:order val="2"/>
          <c:tx>
            <c:strRef>
              <c:f>'ogorod vr'!$A$63</c:f>
              <c:strCache>
                <c:ptCount val="1"/>
                <c:pt idx="0">
                  <c:v>W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'ogorod vr'!$B$60:$P$60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vr'!$B$63:$P$63</c:f>
              <c:numCache>
                <c:formatCode>General</c:formatCode>
                <c:ptCount val="15"/>
                <c:pt idx="0">
                  <c:v>7.9</c:v>
                </c:pt>
                <c:pt idx="1">
                  <c:v>7.9</c:v>
                </c:pt>
                <c:pt idx="2">
                  <c:v>8.3000000000000007</c:v>
                </c:pt>
                <c:pt idx="3">
                  <c:v>8.1</c:v>
                </c:pt>
                <c:pt idx="4">
                  <c:v>7.8</c:v>
                </c:pt>
                <c:pt idx="5">
                  <c:v>7.6</c:v>
                </c:pt>
                <c:pt idx="6">
                  <c:v>7.4</c:v>
                </c:pt>
                <c:pt idx="7">
                  <c:v>7.2</c:v>
                </c:pt>
                <c:pt idx="8">
                  <c:v>7.2</c:v>
                </c:pt>
                <c:pt idx="9">
                  <c:v>7.2</c:v>
                </c:pt>
                <c:pt idx="10">
                  <c:v>7.3</c:v>
                </c:pt>
                <c:pt idx="11">
                  <c:v>6.7</c:v>
                </c:pt>
                <c:pt idx="12">
                  <c:v>6</c:v>
                </c:pt>
                <c:pt idx="13">
                  <c:v>5</c:v>
                </c:pt>
                <c:pt idx="14">
                  <c:v>4.9000000000000004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BD5-C54C-9585-BA4159E7EF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8941184"/>
        <c:axId val="758942912"/>
      </c:lineChart>
      <c:catAx>
        <c:axId val="75894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58942912"/>
        <c:crosses val="autoZero"/>
        <c:auto val="1"/>
        <c:lblAlgn val="ctr"/>
        <c:lblOffset val="100"/>
        <c:noMultiLvlLbl val="0"/>
      </c:catAx>
      <c:valAx>
        <c:axId val="75894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5894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'ogorod vr'!$A$64</c:f>
              <c:strCache>
                <c:ptCount val="1"/>
                <c:pt idx="0">
                  <c:v>M12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'ogorod vr'!$B$60:$P$60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vr'!$B$64:$P$64</c:f>
              <c:numCache>
                <c:formatCode>General</c:formatCode>
                <c:ptCount val="15"/>
                <c:pt idx="0">
                  <c:v>16.399999999999999</c:v>
                </c:pt>
                <c:pt idx="1">
                  <c:v>15.9</c:v>
                </c:pt>
                <c:pt idx="2">
                  <c:v>16</c:v>
                </c:pt>
                <c:pt idx="3">
                  <c:v>15.4</c:v>
                </c:pt>
                <c:pt idx="4">
                  <c:v>15</c:v>
                </c:pt>
                <c:pt idx="5">
                  <c:v>14.6</c:v>
                </c:pt>
                <c:pt idx="6">
                  <c:v>14.5</c:v>
                </c:pt>
                <c:pt idx="7">
                  <c:v>14.2</c:v>
                </c:pt>
                <c:pt idx="8">
                  <c:v>14</c:v>
                </c:pt>
                <c:pt idx="9">
                  <c:v>13.7</c:v>
                </c:pt>
                <c:pt idx="10">
                  <c:v>13.4</c:v>
                </c:pt>
                <c:pt idx="11">
                  <c:v>13.3</c:v>
                </c:pt>
                <c:pt idx="12">
                  <c:v>12.9</c:v>
                </c:pt>
                <c:pt idx="13">
                  <c:v>11.8</c:v>
                </c:pt>
                <c:pt idx="14">
                  <c:v>10.199999999999999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45-6842-B450-4348D779E12B}"/>
            </c:ext>
          </c:extLst>
        </c:ser>
        <c:ser>
          <c:idx val="1"/>
          <c:order val="1"/>
          <c:tx>
            <c:strRef>
              <c:f>'ogorod vr'!$A$65</c:f>
              <c:strCache>
                <c:ptCount val="1"/>
                <c:pt idx="0">
                  <c:v>M13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'ogorod vr'!$B$60:$P$60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vr'!$B$65:$P$65</c:f>
              <c:numCache>
                <c:formatCode>General</c:formatCode>
                <c:ptCount val="15"/>
                <c:pt idx="0">
                  <c:v>-4.5</c:v>
                </c:pt>
                <c:pt idx="1">
                  <c:v>-2.1</c:v>
                </c:pt>
                <c:pt idx="2">
                  <c:v>-1.7</c:v>
                </c:pt>
                <c:pt idx="3">
                  <c:v>-1.6</c:v>
                </c:pt>
                <c:pt idx="4">
                  <c:v>-1.7</c:v>
                </c:pt>
                <c:pt idx="5">
                  <c:v>-1.6</c:v>
                </c:pt>
                <c:pt idx="6">
                  <c:v>-1.4</c:v>
                </c:pt>
                <c:pt idx="7">
                  <c:v>-1.2</c:v>
                </c:pt>
                <c:pt idx="8">
                  <c:v>-1</c:v>
                </c:pt>
                <c:pt idx="9">
                  <c:v>-0.7</c:v>
                </c:pt>
                <c:pt idx="10">
                  <c:v>-0.6</c:v>
                </c:pt>
                <c:pt idx="11">
                  <c:v>-0.6</c:v>
                </c:pt>
                <c:pt idx="12">
                  <c:v>-0.6</c:v>
                </c:pt>
                <c:pt idx="13">
                  <c:v>-0.7</c:v>
                </c:pt>
                <c:pt idx="14">
                  <c:v>-0.4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45-6842-B450-4348D779E12B}"/>
            </c:ext>
          </c:extLst>
        </c:ser>
        <c:ser>
          <c:idx val="2"/>
          <c:order val="2"/>
          <c:tx>
            <c:strRef>
              <c:f>'ogorod vr'!$A$66</c:f>
              <c:strCache>
                <c:ptCount val="1"/>
                <c:pt idx="0">
                  <c:v>M23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'ogorod vr'!$B$60:$P$60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vr'!$B$66:$P$66</c:f>
              <c:numCache>
                <c:formatCode>General</c:formatCode>
                <c:ptCount val="15"/>
                <c:pt idx="0">
                  <c:v>-0.6</c:v>
                </c:pt>
                <c:pt idx="1">
                  <c:v>-0.3</c:v>
                </c:pt>
                <c:pt idx="2">
                  <c:v>0.2</c:v>
                </c:pt>
                <c:pt idx="3">
                  <c:v>0.1</c:v>
                </c:pt>
                <c:pt idx="4">
                  <c:v>0.2</c:v>
                </c:pt>
                <c:pt idx="5">
                  <c:v>0.3</c:v>
                </c:pt>
                <c:pt idx="6">
                  <c:v>0.1</c:v>
                </c:pt>
                <c:pt idx="7">
                  <c:v>0</c:v>
                </c:pt>
                <c:pt idx="8">
                  <c:v>-0.1</c:v>
                </c:pt>
                <c:pt idx="9">
                  <c:v>-0.2</c:v>
                </c:pt>
                <c:pt idx="10">
                  <c:v>-0.4</c:v>
                </c:pt>
                <c:pt idx="11">
                  <c:v>-0.4</c:v>
                </c:pt>
                <c:pt idx="12">
                  <c:v>-0.6</c:v>
                </c:pt>
                <c:pt idx="13">
                  <c:v>-0.9</c:v>
                </c:pt>
                <c:pt idx="14">
                  <c:v>-1.3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45-6842-B450-4348D779E12B}"/>
            </c:ext>
          </c:extLst>
        </c:ser>
        <c:ser>
          <c:idx val="3"/>
          <c:order val="3"/>
          <c:tx>
            <c:strRef>
              <c:f>'ogorod vr'!$A$67</c:f>
              <c:strCache>
                <c:ptCount val="1"/>
                <c:pt idx="0">
                  <c:v>M11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'ogorod vr'!$B$60:$P$60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vr'!$B$67:$P$67</c:f>
              <c:numCache>
                <c:formatCode>General</c:formatCode>
                <c:ptCount val="15"/>
                <c:pt idx="0">
                  <c:v>-3.8</c:v>
                </c:pt>
                <c:pt idx="1">
                  <c:v>-6</c:v>
                </c:pt>
                <c:pt idx="2">
                  <c:v>-6.5</c:v>
                </c:pt>
                <c:pt idx="3">
                  <c:v>-6.1</c:v>
                </c:pt>
                <c:pt idx="4">
                  <c:v>-5.6</c:v>
                </c:pt>
                <c:pt idx="5">
                  <c:v>-5.0999999999999996</c:v>
                </c:pt>
                <c:pt idx="6">
                  <c:v>-4.2</c:v>
                </c:pt>
                <c:pt idx="7">
                  <c:v>-3.5</c:v>
                </c:pt>
                <c:pt idx="8">
                  <c:v>-2.6</c:v>
                </c:pt>
                <c:pt idx="9">
                  <c:v>-1.6</c:v>
                </c:pt>
                <c:pt idx="10">
                  <c:v>-0.8</c:v>
                </c:pt>
                <c:pt idx="11">
                  <c:v>-0.1</c:v>
                </c:pt>
                <c:pt idx="12">
                  <c:v>0.2</c:v>
                </c:pt>
                <c:pt idx="13">
                  <c:v>-0.1</c:v>
                </c:pt>
                <c:pt idx="14">
                  <c:v>-0.6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45-6842-B450-4348D779E12B}"/>
            </c:ext>
          </c:extLst>
        </c:ser>
        <c:ser>
          <c:idx val="4"/>
          <c:order val="4"/>
          <c:tx>
            <c:strRef>
              <c:f>'ogorod vr'!$A$68</c:f>
              <c:strCache>
                <c:ptCount val="1"/>
                <c:pt idx="0">
                  <c:v>M22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'ogorod vr'!$B$60:$P$60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vr'!$B$68:$P$68</c:f>
              <c:numCache>
                <c:formatCode>General</c:formatCode>
                <c:ptCount val="15"/>
                <c:pt idx="0">
                  <c:v>2.2000000000000002</c:v>
                </c:pt>
                <c:pt idx="1">
                  <c:v>0.9</c:v>
                </c:pt>
                <c:pt idx="2">
                  <c:v>0.7</c:v>
                </c:pt>
                <c:pt idx="3">
                  <c:v>0.5</c:v>
                </c:pt>
                <c:pt idx="4">
                  <c:v>0.2</c:v>
                </c:pt>
                <c:pt idx="5">
                  <c:v>-0.2</c:v>
                </c:pt>
                <c:pt idx="6">
                  <c:v>-0.4</c:v>
                </c:pt>
                <c:pt idx="7">
                  <c:v>-0.6</c:v>
                </c:pt>
                <c:pt idx="8">
                  <c:v>-0.8</c:v>
                </c:pt>
                <c:pt idx="9">
                  <c:v>-0.8</c:v>
                </c:pt>
                <c:pt idx="10">
                  <c:v>-0.5</c:v>
                </c:pt>
                <c:pt idx="11">
                  <c:v>-0.3</c:v>
                </c:pt>
                <c:pt idx="12">
                  <c:v>0.1</c:v>
                </c:pt>
                <c:pt idx="13">
                  <c:v>0.3</c:v>
                </c:pt>
                <c:pt idx="14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945-6842-B450-4348D779E12B}"/>
            </c:ext>
          </c:extLst>
        </c:ser>
        <c:ser>
          <c:idx val="5"/>
          <c:order val="5"/>
          <c:tx>
            <c:strRef>
              <c:f>'ogorod vr'!$A$69</c:f>
              <c:strCache>
                <c:ptCount val="1"/>
                <c:pt idx="0">
                  <c:v>M33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'ogorod vr'!$B$60:$P$60</c:f>
              <c:strCache>
                <c:ptCount val="15"/>
                <c:pt idx="0">
                  <c:v>1-316</c:v>
                </c:pt>
                <c:pt idx="1">
                  <c:v>316-462</c:v>
                </c:pt>
                <c:pt idx="2">
                  <c:v>462-590</c:v>
                </c:pt>
                <c:pt idx="3">
                  <c:v>590-716</c:v>
                </c:pt>
                <c:pt idx="4">
                  <c:v>716-847</c:v>
                </c:pt>
                <c:pt idx="5">
                  <c:v>847-990</c:v>
                </c:pt>
                <c:pt idx="6">
                  <c:v>990-1157</c:v>
                </c:pt>
                <c:pt idx="7">
                  <c:v>1157-1364</c:v>
                </c:pt>
                <c:pt idx="8">
                  <c:v>1364-1645</c:v>
                </c:pt>
                <c:pt idx="9">
                  <c:v>1645-2058</c:v>
                </c:pt>
                <c:pt idx="10">
                  <c:v>2058-2616</c:v>
                </c:pt>
                <c:pt idx="11">
                  <c:v>2616-3285</c:v>
                </c:pt>
                <c:pt idx="12">
                  <c:v>3285-4100</c:v>
                </c:pt>
                <c:pt idx="13">
                  <c:v>4100-5200</c:v>
                </c:pt>
                <c:pt idx="14">
                  <c:v>5200-7013</c:v>
                </c:pt>
              </c:strCache>
            </c:strRef>
          </c:cat>
          <c:val>
            <c:numRef>
              <c:f>'ogorod vr'!$B$69:$P$69</c:f>
              <c:numCache>
                <c:formatCode>General</c:formatCode>
                <c:ptCount val="15"/>
                <c:pt idx="0">
                  <c:v>1.6</c:v>
                </c:pt>
                <c:pt idx="1">
                  <c:v>-0.4</c:v>
                </c:pt>
                <c:pt idx="2">
                  <c:v>0.1</c:v>
                </c:pt>
                <c:pt idx="3">
                  <c:v>0.3</c:v>
                </c:pt>
                <c:pt idx="4">
                  <c:v>0.9</c:v>
                </c:pt>
                <c:pt idx="5">
                  <c:v>1.1000000000000001</c:v>
                </c:pt>
                <c:pt idx="6">
                  <c:v>0.8</c:v>
                </c:pt>
                <c:pt idx="7">
                  <c:v>1</c:v>
                </c:pt>
                <c:pt idx="8">
                  <c:v>0.7</c:v>
                </c:pt>
                <c:pt idx="9">
                  <c:v>0.5</c:v>
                </c:pt>
                <c:pt idx="10">
                  <c:v>0.6</c:v>
                </c:pt>
                <c:pt idx="11">
                  <c:v>0.5</c:v>
                </c:pt>
                <c:pt idx="12">
                  <c:v>0.5</c:v>
                </c:pt>
                <c:pt idx="13">
                  <c:v>0.6</c:v>
                </c:pt>
                <c:pt idx="14">
                  <c:v>1.9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945-6842-B450-4348D779E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58941184"/>
        <c:axId val="758942912"/>
      </c:lineChart>
      <c:catAx>
        <c:axId val="75894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58942912"/>
        <c:crossesAt val="-100"/>
        <c:auto val="1"/>
        <c:lblAlgn val="ctr"/>
        <c:lblOffset val="100"/>
        <c:noMultiLvlLbl val="0"/>
      </c:catAx>
      <c:valAx>
        <c:axId val="758942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5894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C84F6-00D8-7543-ACD0-31F7E78AA2EE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C66E-7ACE-FC4B-9595-2353CAF81C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468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6865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Начнем кинематический анализ с классического подхода – а именно, с анализа поля скоростей звезд при помощи модели Огородникова-Милна.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009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Эта модель является, по сути, иллюстрацией теоремы Гельмгольца о движении сред.</a:t>
            </a:r>
            <a:br>
              <a:rPr lang="ru-RU" dirty="0"/>
            </a:br>
            <a:r>
              <a:rPr lang="ru-RU" dirty="0"/>
              <a:t>В ней скорость звезды состоит из скорости Солнца, вектора вращения всей системы вокруг осей </a:t>
            </a:r>
            <a:r>
              <a:rPr lang="en-US" dirty="0" err="1"/>
              <a:t>x,y,z</a:t>
            </a:r>
            <a:r>
              <a:rPr lang="en-US" dirty="0"/>
              <a:t> </a:t>
            </a:r>
            <a:r>
              <a:rPr lang="ru-RU" dirty="0"/>
              <a:t>и тензора деформации, описывающего деформацию поля скоростей как вдоль осей </a:t>
            </a:r>
            <a:r>
              <a:rPr lang="en-US" dirty="0"/>
              <a:t>X/Y/Z, </a:t>
            </a:r>
            <a:r>
              <a:rPr lang="ru-RU" dirty="0"/>
              <a:t>так и в </a:t>
            </a:r>
            <a:r>
              <a:rPr lang="ru-RU" dirty="0" err="1"/>
              <a:t>соотвествующих</a:t>
            </a:r>
            <a:r>
              <a:rPr lang="ru-RU" dirty="0"/>
              <a:t> плоскостях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70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Данную модель можно записать в галактических координатах для с. д. для лучевых скоростей.</a:t>
            </a:r>
          </a:p>
          <a:p>
            <a:r>
              <a:rPr lang="ru-RU" dirty="0"/>
              <a:t>И, затем, можно определять ее параметры методом наименьших квадратов на различных выборках звезд.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197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расчета параметров модели из всех 33 млн звезд сделаем следующую выборку.</a:t>
            </a:r>
          </a:p>
          <a:p>
            <a:endParaRPr lang="ru-RU" dirty="0"/>
          </a:p>
          <a:p>
            <a:r>
              <a:rPr lang="ru-RU" dirty="0"/>
              <a:t>Во первых, будем рассматривать только звезды с точностью параллакса до 20</a:t>
            </a:r>
            <a:r>
              <a:rPr lang="en-US" dirty="0"/>
              <a:t>%</a:t>
            </a:r>
            <a:r>
              <a:rPr lang="ru-RU" dirty="0"/>
              <a:t>. Это позволит нам воспользоваться оценкой расстояния до звезды как 1 делить на параллакс.</a:t>
            </a:r>
          </a:p>
          <a:p>
            <a:r>
              <a:rPr lang="ru-RU" dirty="0"/>
              <a:t>Во вторых, не будем рассматривать совсем далекие звезды дальше 7 кпк</a:t>
            </a:r>
          </a:p>
          <a:p>
            <a:r>
              <a:rPr lang="ru-RU" dirty="0"/>
              <a:t>В результате получится подмножество каталога </a:t>
            </a:r>
            <a:r>
              <a:rPr lang="en-US" dirty="0"/>
              <a:t>GAIA DR3 with RV </a:t>
            </a:r>
            <a:r>
              <a:rPr lang="ru-RU" dirty="0"/>
              <a:t>из 29 млн. звезд.</a:t>
            </a:r>
          </a:p>
          <a:p>
            <a:endParaRPr lang="ru-RU" dirty="0"/>
          </a:p>
          <a:p>
            <a:r>
              <a:rPr lang="ru-RU" dirty="0"/>
              <a:t>Для того, чтобы точно определить границы применимости линейной модели, рассчитывать ее параметры мы будем не на всей совокупности звезд сразу, а на различных выборках по расстоянию. А именно, разделим все пространство на сферические слои так, чтобы слоев было 15, и соответствующие выборки были равновеликими. Таким образом, в каждой выборке окажется почти по 2 млн звезд. Границы полученных выборок приведены в таблице.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8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звезды </a:t>
            </a:r>
            <a:r>
              <a:rPr lang="ru-RU" dirty="0" err="1"/>
              <a:t>ближаших</a:t>
            </a:r>
            <a:r>
              <a:rPr lang="ru-RU" dirty="0"/>
              <a:t> выборок распределены более менее равномерно по небесной сфере, то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50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… звезды более далеких выборок будут в основном сконцентрированы вблизи галактической плоскости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126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того, чтобы доказать, что возможно совместное решение по собственным движениям и лучевым скоростям, сделаем следующее</a:t>
            </a:r>
            <a:r>
              <a:rPr lang="en-US" dirty="0"/>
              <a:t>: </a:t>
            </a:r>
            <a:r>
              <a:rPr lang="ru-RU" dirty="0"/>
              <a:t>рассчитаем параметры модели отдельно только по собственным движениям и отдельно только по лучевым скоростям.  </a:t>
            </a:r>
          </a:p>
          <a:p>
            <a:endParaRPr lang="ru-RU" dirty="0"/>
          </a:p>
          <a:p>
            <a:r>
              <a:rPr lang="ru-RU" dirty="0"/>
              <a:t>Если рассчитать методом наименьших квадратов значения модели ОМ только по собственным движениям для каждой из выборок, а, затем, нарисовать значения на таком графике, где по оси </a:t>
            </a:r>
            <a:r>
              <a:rPr lang="en-US" dirty="0"/>
              <a:t>X – </a:t>
            </a:r>
            <a:r>
              <a:rPr lang="ru-RU" dirty="0"/>
              <a:t>расстояние до выборки, то можно увидеть следующую картину.</a:t>
            </a:r>
          </a:p>
          <a:p>
            <a:r>
              <a:rPr lang="ru-RU" dirty="0"/>
              <a:t>Параметры движения солнца </a:t>
            </a:r>
            <a:r>
              <a:rPr lang="en-US" dirty="0"/>
              <a:t>U,W </a:t>
            </a:r>
            <a:r>
              <a:rPr lang="ru-RU" dirty="0"/>
              <a:t>почти не меняются с расстоянием, но параметр </a:t>
            </a:r>
            <a:r>
              <a:rPr lang="en-US" dirty="0"/>
              <a:t>V </a:t>
            </a:r>
            <a:r>
              <a:rPr lang="ru-RU" dirty="0"/>
              <a:t>начинает расти начиная с 1 кпк. Это говорит о том, что нельзя зафиксировать параметр </a:t>
            </a:r>
            <a:r>
              <a:rPr lang="en-US" dirty="0"/>
              <a:t>V </a:t>
            </a:r>
            <a:r>
              <a:rPr lang="ru-RU" dirty="0"/>
              <a:t>для всей совокупности звезд. Ну и, соответственно, модель ОМ неприменима далее 1 кпк.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82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Параметры вектора твердотельного вращения более менее стабильны в зависимости от расстояния, хотя так же есть рост по модулю угловой скорости вращения системы вокруг оси </a:t>
            </a:r>
            <a:r>
              <a:rPr lang="en-US" dirty="0"/>
              <a:t>z</a:t>
            </a:r>
            <a:r>
              <a:rPr lang="ru-RU" dirty="0"/>
              <a:t>, то есть параметра </a:t>
            </a:r>
            <a:r>
              <a:rPr lang="ru-RU" dirty="0" err="1"/>
              <a:t>Оорта</a:t>
            </a:r>
            <a:r>
              <a:rPr lang="ru-RU" dirty="0"/>
              <a:t> </a:t>
            </a:r>
            <a:r>
              <a:rPr lang="en-US" dirty="0"/>
              <a:t>B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571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Ввиду того, что компоненты тензора деформации </a:t>
            </a:r>
            <a:r>
              <a:rPr lang="en-US" dirty="0"/>
              <a:t>M11, M22, M33 </a:t>
            </a:r>
            <a:r>
              <a:rPr lang="ru-RU" dirty="0"/>
              <a:t>неразрешимы при расчете параметров только по собственным движениям, принято вводить параметры </a:t>
            </a:r>
            <a:r>
              <a:rPr lang="en-US" dirty="0"/>
              <a:t>C</a:t>
            </a:r>
            <a:r>
              <a:rPr lang="ru-RU" dirty="0"/>
              <a:t> и </a:t>
            </a:r>
            <a:r>
              <a:rPr lang="en-US" dirty="0"/>
              <a:t>K, </a:t>
            </a:r>
            <a:r>
              <a:rPr lang="ru-RU" dirty="0"/>
              <a:t>которые являются линейными комбинациями </a:t>
            </a:r>
            <a:r>
              <a:rPr lang="en-US" dirty="0"/>
              <a:t>M11, M22, M33</a:t>
            </a:r>
          </a:p>
          <a:p>
            <a:r>
              <a:rPr lang="ru-RU" dirty="0"/>
              <a:t>Видим, что почти все параметры тензора деформации имеют </a:t>
            </a:r>
            <a:r>
              <a:rPr lang="ru-RU" dirty="0" err="1"/>
              <a:t>оклонулевые</a:t>
            </a:r>
            <a:r>
              <a:rPr lang="ru-RU" dirty="0"/>
              <a:t> значения, в то время как параметр </a:t>
            </a:r>
            <a:r>
              <a:rPr lang="en-US" dirty="0"/>
              <a:t>M12 (</a:t>
            </a:r>
            <a:r>
              <a:rPr lang="ru-RU" dirty="0"/>
              <a:t>параметр </a:t>
            </a:r>
            <a:r>
              <a:rPr lang="ru-RU" dirty="0" err="1"/>
              <a:t>Оорта</a:t>
            </a:r>
            <a:r>
              <a:rPr lang="ru-RU" dirty="0"/>
              <a:t> </a:t>
            </a:r>
            <a:r>
              <a:rPr lang="en-US" dirty="0"/>
              <a:t>A) </a:t>
            </a:r>
            <a:r>
              <a:rPr lang="ru-RU" dirty="0"/>
              <a:t>имеет традиционное значение 15 км/с/кпк где-то так же до 1 кпк, зачем начинает резко падать. Данный факт так же говорит о неприменимости модели ОМ для звезд дальше 1 кпк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992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Расчет модели ОМ только по лучевым скоростям дает похожие результаты. Так же видим резкий рост параметра движения </a:t>
            </a:r>
            <a:r>
              <a:rPr lang="ru-RU" dirty="0" err="1"/>
              <a:t>Солца</a:t>
            </a:r>
            <a:r>
              <a:rPr lang="ru-RU" dirty="0"/>
              <a:t> </a:t>
            </a:r>
            <a:r>
              <a:rPr lang="en-US" dirty="0"/>
              <a:t>V </a:t>
            </a:r>
            <a:r>
              <a:rPr lang="ru-RU" dirty="0"/>
              <a:t>после 1 кпк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837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/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Всем известно, что существует модель Огородникова-Милна, которая хорошо описывает кинематику звезд в Галактике где-то до 1 кпк.</a:t>
            </a:r>
          </a:p>
          <a:p>
            <a:pPr marL="0"/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Каталог 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Gaia</a:t>
            </a: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содержит в себе звезды вплоть до центра Галактики со всеми 6-ю кинематическими параметрами, за счет чего появляется возможность построить модель, которая бы имела гораздо более широкие границы применимости.</a:t>
            </a:r>
          </a:p>
          <a:p>
            <a:pPr marL="0"/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Задача, которая которую мы ставили перед собой, состояла в том, чтобы расширить модель Огородникова-Милна, а именно, построить модель второго порядка, которая бы работала не до 1 кпк, а, скажем, до 5 кпк.</a:t>
            </a:r>
          </a:p>
          <a:p>
            <a:pPr marL="0"/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Кроме того, необходимо было выяснить полноту построенной модели и найти физический смысл ее коэффициентов.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267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Расчет только по лучевым скоростям позволяет получить параметры </a:t>
            </a:r>
            <a:r>
              <a:rPr lang="en-US" dirty="0"/>
              <a:t>M11, M22 </a:t>
            </a:r>
            <a:r>
              <a:rPr lang="ru-RU" dirty="0"/>
              <a:t>и </a:t>
            </a:r>
            <a:r>
              <a:rPr lang="en-US" dirty="0"/>
              <a:t>M33 </a:t>
            </a:r>
            <a:r>
              <a:rPr lang="ru-RU" dirty="0"/>
              <a:t>по отдельности. Так же видим, что </a:t>
            </a:r>
            <a:r>
              <a:rPr lang="en-US" dirty="0"/>
              <a:t>M12 </a:t>
            </a:r>
            <a:r>
              <a:rPr lang="ru-RU" dirty="0"/>
              <a:t>(параметр </a:t>
            </a:r>
            <a:r>
              <a:rPr lang="ru-RU" dirty="0" err="1"/>
              <a:t>Оорта</a:t>
            </a:r>
            <a:r>
              <a:rPr lang="ru-RU" dirty="0"/>
              <a:t> </a:t>
            </a:r>
            <a:r>
              <a:rPr lang="en-US" dirty="0"/>
              <a:t>A) </a:t>
            </a:r>
            <a:r>
              <a:rPr lang="ru-RU" dirty="0"/>
              <a:t>имеет похожий ход с расстоянием.</a:t>
            </a:r>
          </a:p>
          <a:p>
            <a:endParaRPr lang="ru-RU" dirty="0"/>
          </a:p>
          <a:p>
            <a:r>
              <a:rPr lang="ru-RU" dirty="0"/>
              <a:t>Согласованность результатов, полученных только по </a:t>
            </a:r>
            <a:r>
              <a:rPr lang="ru-RU" dirty="0" err="1"/>
              <a:t>с.д</a:t>
            </a:r>
            <a:r>
              <a:rPr lang="ru-RU" dirty="0"/>
              <a:t>. и только по лучевым скоростям говорит о том, что мы можем использовать и собственные движения и лучевые скорости в совместных решениях.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993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известный подход к нахождению систематических параметров кинематики звезд – это исследование при помощи сферических скалярных и </a:t>
            </a:r>
            <a:r>
              <a:rPr lang="ru-RU" dirty="0" err="1"/>
              <a:t>векторых</a:t>
            </a:r>
            <a:r>
              <a:rPr lang="ru-RU" dirty="0"/>
              <a:t> функций. Данный подход сможет выявить все систематические эффекты, но не сможет дать ответ, какой у них физический смысл.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867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Сферические функции – это такие скалярные функции на сфере, которые представляют из себя бесконечный ряд из присоединенных полиномов Лежандра, помноженных на синусы и косинусы. Сферические функции в таком виде образуют ортонормированный базис на сфере, где скалярное произведение - это интеграл по сфере перемножения функций.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3019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Например, так выглядит сферическая функция </a:t>
            </a:r>
            <a:r>
              <a:rPr lang="en-US" dirty="0"/>
              <a:t>631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77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так, сферическая функция </a:t>
            </a:r>
            <a:r>
              <a:rPr lang="en-US" dirty="0"/>
              <a:t>760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961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После скоростей звезд на сфере представляет собой векторное, а не скалярное поле.</a:t>
            </a:r>
          </a:p>
          <a:p>
            <a:r>
              <a:rPr lang="ru-RU" dirty="0"/>
              <a:t>Для того, чтобы разложить векторную величину на сфере используют т.н. тороидальные и сфероидальные функции, так же образуют ортонормированный базис.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570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так, например, выглядит сфероидальная функция 630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546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вот так – тороидальная функция 420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306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Поле скоростей звезд представляет собой трехмерное векторное поле на на сфере.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Соответственно, лучевые скорости мы будем раскладывать по сферическим функциям, а собственное движение – по тороидальным и сфероидальным функциям.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925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Заметим, что трехмерное поле скоростей звезд, с одной стороны, можно описать физической моделью типа ОМ. С другой – его можно разложить в бесконечный ряд сферических функций. </a:t>
            </a:r>
          </a:p>
          <a:p>
            <a:r>
              <a:rPr lang="ru-RU" dirty="0"/>
              <a:t>Если мы найдем связь между </a:t>
            </a:r>
            <a:r>
              <a:rPr lang="ru-RU" dirty="0" err="1"/>
              <a:t>коэффицентами</a:t>
            </a:r>
            <a:r>
              <a:rPr lang="ru-RU" dirty="0"/>
              <a:t> разложения по сферическим функциям и коэффициентами физической модели, то, с одной стороны, мы сможем объяснить физический смысл некоторых сферических гармоник. С другой, покажем неполноту физической модели, если будут значимые гармоники, которые ей никак не объясняются.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6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Мой сегодняшний доклад будет состоять из 5 частей.</a:t>
            </a:r>
            <a:br>
              <a:rPr lang="ru-RU" dirty="0"/>
            </a:br>
            <a:r>
              <a:rPr lang="ru-RU" dirty="0"/>
              <a:t>Начнем мы с того, что ознакомимся с наблюдательным материалом, а именно, с выборкой звезд из </a:t>
            </a:r>
            <a:r>
              <a:rPr lang="en-US" dirty="0"/>
              <a:t>GAIA DR3, </a:t>
            </a:r>
            <a:r>
              <a:rPr lang="ru-RU" dirty="0"/>
              <a:t>которые имеют еще данные о лучевых скоростях</a:t>
            </a:r>
          </a:p>
          <a:p>
            <a:r>
              <a:rPr lang="ru-RU" dirty="0"/>
              <a:t>Затем мы проведем расчет классической модели Огородникова-Милна по новым наблюдательным данным и убедимся в ее неприменимости дальше 1 кпк</a:t>
            </a:r>
          </a:p>
          <a:p>
            <a:r>
              <a:rPr lang="ru-RU" dirty="0"/>
              <a:t>В третьей части мы воспользуемся аппаратом </a:t>
            </a:r>
            <a:r>
              <a:rPr lang="ru-RU" dirty="0" err="1"/>
              <a:t>векторых</a:t>
            </a:r>
            <a:r>
              <a:rPr lang="ru-RU" dirty="0"/>
              <a:t> сферических функций для выявления всех значимых систематических эффектов и найдем такие эффекты, которые не объясняются классической моделью.</a:t>
            </a:r>
          </a:p>
          <a:p>
            <a:r>
              <a:rPr lang="ru-RU" dirty="0"/>
              <a:t>На этом завершится кинематический анализ поля скоростей </a:t>
            </a:r>
            <a:r>
              <a:rPr lang="en-US" dirty="0"/>
              <a:t>Gaia </a:t>
            </a:r>
            <a:r>
              <a:rPr lang="ru-RU" dirty="0"/>
              <a:t>известными на данный момент методами.</a:t>
            </a:r>
          </a:p>
          <a:p>
            <a:r>
              <a:rPr lang="ru-RU" dirty="0"/>
              <a:t>Две последние части будут посвящены </a:t>
            </a:r>
            <a:r>
              <a:rPr lang="ru-RU" dirty="0" err="1"/>
              <a:t>непостредственно</a:t>
            </a:r>
            <a:r>
              <a:rPr lang="ru-RU" dirty="0"/>
              <a:t> разработке и построению модели 2-го порядка и нахождению связи ее коэффициентов с производными </a:t>
            </a:r>
            <a:r>
              <a:rPr lang="ru-RU" dirty="0" err="1"/>
              <a:t>парамтеров</a:t>
            </a:r>
            <a:r>
              <a:rPr lang="ru-RU" dirty="0"/>
              <a:t> модели Огородникова-Милна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70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показать, что </a:t>
            </a:r>
            <a:r>
              <a:rPr lang="ru-RU" dirty="0" err="1"/>
              <a:t>коэффиценты</a:t>
            </a:r>
            <a:r>
              <a:rPr lang="ru-RU" dirty="0"/>
              <a:t> сферического разложения связаны следующими соотношениями с коэффициентами модели Огородникова-Милна. Данный результат не раз публиковался.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3186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провести разложение по сферическим гармоникам для тех же выборок звезд, и нарисовать значения коэффициентов на такой диаграмме, где справа коэффициенты при сфероидальных гармониках, а слева – при тороидальных,  то можно заменить, что некоторые значимые гармоники объясняются моделью ОМ (они отмечены зеленым), а некоторые – нет (они отмечены красным)</a:t>
            </a:r>
          </a:p>
          <a:p>
            <a:r>
              <a:rPr lang="ru-RU" dirty="0"/>
              <a:t>Итого есть одна сфероидальная и одна тороидальная гармоники, которые не объясняются моделью ОМ.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40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Аналогично, существует одна значимая гармоника при разложении лучевых скоростей, которая так же не объясняется моделью 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88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Итого, существует ровно три значимые гармоники, которые не объясняются классической линейной моделью Огородникова-Милна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733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dirty="0"/>
              <a:t>Итак, в двух предыдущих частях мы применили уже известные аналитические методы к новым данным </a:t>
            </a:r>
            <a:r>
              <a:rPr lang="en-US" dirty="0"/>
              <a:t>GAIA DR3</a:t>
            </a:r>
            <a:r>
              <a:rPr lang="ru-RU" dirty="0"/>
              <a:t>. Мы выяснили, до каких пределов работает линейная модель ОМ и нашли систематические гармоники, которые этой моделью не объясняются. Теперь приступим к построению новой квадратичной модели, которая, по сути, станет расширением модели ОМ и будет работать гораздо дальше, чем 1 кпк.</a:t>
            </a:r>
          </a:p>
          <a:p>
            <a:pPr lvl="0"/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Попытки построить квадратичную модель предпринимались и ранее, но все упиралось в то, что квадратичная модель порождает 27 параметров, которые коррелируют между собой, из-за чего их было не рассчитать по отдельности. Кроме того, расчеты проводились в сферических координатах, что сильно все усложняло.</a:t>
            </a:r>
          </a:p>
          <a:p>
            <a:pPr lv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570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/>
              <a:t>Для того, чтобы решить эти проблемы, мы, во первых, ушли от построения модели с сферических координатах и перешли в обычные декартовы. Такой переход корректен, поскольку, как мы показали ранее, результаты, полученные только по собственным движениям согласуются с результатами, полученными только по лучевым скоростям.</a:t>
            </a:r>
          </a:p>
          <a:p>
            <a:endParaRPr lang="ru-RU" dirty="0"/>
          </a:p>
          <a:p>
            <a:r>
              <a:rPr lang="ru-RU" dirty="0"/>
              <a:t>Итак, начнем с того, что рассчитаем модель ОМ в декартовых координатах для всей совокупности из почти 30 млн. звезд. </a:t>
            </a:r>
          </a:p>
          <a:p>
            <a:r>
              <a:rPr lang="ru-RU" dirty="0"/>
              <a:t>Заметим, что в декартовых координатах модель ОМ записывается таким простым образом.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2859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Сгруппировав параметры, можно записать модель ОМ в таком виде.</a:t>
            </a:r>
          </a:p>
          <a:p>
            <a:r>
              <a:rPr lang="ru-RU" dirty="0"/>
              <a:t>Если сделать </a:t>
            </a:r>
            <a:r>
              <a:rPr lang="ru-RU" dirty="0" err="1"/>
              <a:t>переобозначение</a:t>
            </a:r>
            <a:r>
              <a:rPr lang="ru-RU" dirty="0"/>
              <a:t>, то модель ОМ можно записать в таком простом линейном виде.</a:t>
            </a:r>
          </a:p>
          <a:p>
            <a:pPr lvl="0"/>
            <a:r>
              <a:rPr lang="ru-RU" dirty="0"/>
              <a:t>То есть, если мы получим решение для модели, записанной в таком простом виде, то мы </a:t>
            </a:r>
            <a:r>
              <a:rPr lang="ru-RU" dirty="0" err="1"/>
              <a:t>взатмно</a:t>
            </a:r>
            <a:r>
              <a:rPr lang="ru-RU" dirty="0"/>
              <a:t> однозначно получим решение модели ОМ. </a:t>
            </a:r>
          </a:p>
          <a:p>
            <a:pPr lvl="0"/>
            <a:endParaRPr lang="ru-RU" dirty="0"/>
          </a:p>
          <a:p>
            <a:pPr lvl="0"/>
            <a:r>
              <a:rPr lang="ru-RU" dirty="0"/>
              <a:t>Далее мы такой прием проделаем и для квадратичной модели.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741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рассчитать параметры простой линейной модели для всей совокупности из почти 30 млн. звезд, то можно получить такие параметры, которым однозначно будут соответствовать такие параметры модели ОМ.</a:t>
            </a:r>
          </a:p>
          <a:p>
            <a:r>
              <a:rPr lang="ru-RU" dirty="0"/>
              <a:t>Тут мы видим, что параметр движения Солнца </a:t>
            </a:r>
            <a:r>
              <a:rPr lang="en-US" dirty="0"/>
              <a:t>V</a:t>
            </a:r>
            <a:r>
              <a:rPr lang="ru-RU" dirty="0"/>
              <a:t> сильно отличается от своего правильного значения порядка 21 км</a:t>
            </a:r>
            <a:r>
              <a:rPr lang="en-US" dirty="0"/>
              <a:t>/c. </a:t>
            </a:r>
            <a:r>
              <a:rPr lang="ru-RU" dirty="0"/>
              <a:t>Это еще раз подтверждает, что линейная модель неприменима для всей совокупности звезд до 7кпк.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2666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того, чтобы наглядно показать, в каких именно областях не работает линейная модель, рассчитаем так называемые остаточные скорости, которые представляют из себя разницу реальных скоростей звезд и скоростей, предсказанных линейной моделью. </a:t>
            </a:r>
          </a:p>
          <a:p>
            <a:r>
              <a:rPr lang="ru-RU" dirty="0"/>
              <a:t>Эти остаточные скорости можно изобразить в проекции на галактическую плоскость </a:t>
            </a:r>
            <a:r>
              <a:rPr lang="en-US" dirty="0"/>
              <a:t>XY</a:t>
            </a:r>
            <a:r>
              <a:rPr lang="ru-RU" dirty="0"/>
              <a:t>, усреднив значения в небольших прямоугольных областях. Справа представлен размер стрелки, соответствующей 50 км/с.</a:t>
            </a:r>
          </a:p>
          <a:p>
            <a:r>
              <a:rPr lang="ru-RU" dirty="0"/>
              <a:t>Такой рисунок позволяет увидеть область применимости линейной модели. То есть, более точно, линейная модель применима не до 1 кпк, а вот в такой полукруглой области.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620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перейдем к построению </a:t>
            </a:r>
            <a:r>
              <a:rPr lang="ru-RU" dirty="0" err="1"/>
              <a:t>квардатичной</a:t>
            </a:r>
            <a:r>
              <a:rPr lang="ru-RU" dirty="0"/>
              <a:t> модели. Воспользуемся тем же приемом – рассчитаем полиномиальную модель второй степени в декартовых координатах, а затем найдем связь ее коэффициентов с частными производными параметров модели ОМ по осям </a:t>
            </a:r>
            <a:r>
              <a:rPr lang="en-US" dirty="0"/>
              <a:t>X, Y, Z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79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Итак, начнем мы с того, что выпишем интересующие нас характеристики того наблюдательного материала, с которым мы будем работать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2682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Расчет полиномиальной модели второго порядка по всем звездам нашей выборки дает гораздо лучший результат. Например, параметр </a:t>
            </a:r>
            <a:r>
              <a:rPr lang="en-US" dirty="0"/>
              <a:t>V </a:t>
            </a:r>
            <a:r>
              <a:rPr lang="ru-RU" dirty="0"/>
              <a:t>движения Солнца принимает свое обычное значение в р-не 21 км</a:t>
            </a:r>
            <a:r>
              <a:rPr lang="en-US" dirty="0"/>
              <a:t>/</a:t>
            </a:r>
            <a:r>
              <a:rPr lang="ru-RU" dirty="0"/>
              <a:t>с.</a:t>
            </a:r>
          </a:p>
          <a:p>
            <a:r>
              <a:rPr lang="ru-RU" dirty="0"/>
              <a:t>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416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так же увидеть область применимости квадратичной модели, изобразив остаточные скорости звезд, которые получаются после ее применения. Остаточные скорости звезд при использовании линейной модели даны для наглядности слева в том же масштабе стрелок. Если линейная модель хорошо работает в этой области, то квадратичная хорошо работает почти до 5 кпк за исключением этой области ближе к центру галактики. 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3568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одно сравнение линейной и квадратичной модели можно построить, изобразив кривую вращения галактики. То есть это скорости звезд по </a:t>
            </a:r>
            <a:r>
              <a:rPr lang="en-US" dirty="0"/>
              <a:t>Y </a:t>
            </a:r>
            <a:r>
              <a:rPr lang="ru-RU" dirty="0"/>
              <a:t>вдоль оси </a:t>
            </a:r>
            <a:r>
              <a:rPr lang="en-US" dirty="0"/>
              <a:t>X. </a:t>
            </a:r>
            <a:r>
              <a:rPr lang="ru-RU" dirty="0"/>
              <a:t>Синим показана реальная усредненная скорость звезд. Желтым – скорость, предсказываемая линейной моделью. Зеленым – квадратичной. Тут мы так же видим, что парабола гораздо лучше приближает реальные скорости звезд, чем линия.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409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dirty="0"/>
              <a:t>Итак, мы построили полиномиальную модель 2-й степени, которая работает за небольшими исключениями почти до 5 кпк. Осталось самое интересное, а именно, найти физический смысл ее коэффициентов. Для этого мы найдем связь коэффициентов полиномиальной модели 2 степени с частными производными параметров ОМ вдоль осей </a:t>
            </a:r>
            <a:r>
              <a:rPr lang="en-US" dirty="0"/>
              <a:t>X, Y, Z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4779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начала, нужно </a:t>
            </a:r>
            <a:r>
              <a:rPr lang="ru-RU" dirty="0" err="1"/>
              <a:t>матиматически</a:t>
            </a:r>
            <a:r>
              <a:rPr lang="ru-RU" dirty="0"/>
              <a:t> точно записать, что значит производные параметров модели ОМ по </a:t>
            </a:r>
            <a:r>
              <a:rPr lang="en-US" dirty="0"/>
              <a:t>X, Y, Z, </a:t>
            </a:r>
            <a:r>
              <a:rPr lang="ru-RU" dirty="0"/>
              <a:t>ведь для производных нужны функции, а у нас пока только коэффициенты, определенные по всей совокупности звезд. </a:t>
            </a:r>
          </a:p>
          <a:p>
            <a:endParaRPr lang="ru-RU" dirty="0"/>
          </a:p>
          <a:p>
            <a:r>
              <a:rPr lang="ru-RU" dirty="0"/>
              <a:t>Для того, чтобы сделать переход от коэффициентов к частным производным, сделаем следующий математический трюк. А именно, представим коэффициенты модели не как постоянные для всей выборки, а как функции от </a:t>
            </a:r>
            <a:r>
              <a:rPr lang="en-US" dirty="0"/>
              <a:t>x, y, z. </a:t>
            </a:r>
            <a:r>
              <a:rPr lang="ru-RU" dirty="0"/>
              <a:t>Понятно, что параметры модели ОМ можно записать как функции от </a:t>
            </a:r>
            <a:r>
              <a:rPr lang="en-US" dirty="0"/>
              <a:t>X/Y/Z</a:t>
            </a:r>
            <a:r>
              <a:rPr lang="ru-RU" dirty="0"/>
              <a:t> аналогичным образом.</a:t>
            </a:r>
            <a:r>
              <a:rPr lang="en-US" dirty="0"/>
              <a:t> </a:t>
            </a:r>
            <a:r>
              <a:rPr lang="ru-RU" dirty="0"/>
              <a:t>Заметим, что таких возможных решений, описывающих нашу совокупность звезд, можно представить бесчисленное множество. Но нас будут интересовать только частные производные этих функций в нулевой точке, возможных значений которых может быть сильно меньше.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919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перехода к частным производным в 0-й точке, можем воспользоваться разложением поля скоростей в ряд </a:t>
            </a:r>
            <a:r>
              <a:rPr lang="ru-RU" dirty="0" err="1"/>
              <a:t>тейлора</a:t>
            </a:r>
            <a:r>
              <a:rPr lang="ru-RU" dirty="0"/>
              <a:t> до 2 порядка. Разложив функции с предыдущего слайда в ряд </a:t>
            </a:r>
            <a:r>
              <a:rPr lang="ru-RU" dirty="0" err="1"/>
              <a:t>тейлора</a:t>
            </a:r>
            <a:r>
              <a:rPr lang="ru-RU" dirty="0"/>
              <a:t>, можно получить такие выражения для скоростей по </a:t>
            </a:r>
            <a:r>
              <a:rPr lang="en-US" dirty="0"/>
              <a:t>X/Y/Z </a:t>
            </a:r>
            <a:r>
              <a:rPr lang="ru-RU" dirty="0"/>
              <a:t>через значения функций и их производных в 0 точке, где 0 точка – это Солнце. Для простоты записи, обозначения, что это значения в 0 точке, мы убрали.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9335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Заменив значения частных производных </a:t>
            </a:r>
          </a:p>
          <a:p>
            <a:r>
              <a:rPr lang="ru-RU" dirty="0"/>
              <a:t>функций </a:t>
            </a:r>
            <a:r>
              <a:rPr lang="en-US" dirty="0"/>
              <a:t>a, b, c</a:t>
            </a:r>
            <a:r>
              <a:rPr lang="ru-RU" dirty="0"/>
              <a:t> на значения частных производных параметров ОМ, можно получить такую запись. </a:t>
            </a:r>
          </a:p>
          <a:p>
            <a:r>
              <a:rPr lang="ru-RU" dirty="0"/>
              <a:t>Ну и здесь мы видим, что если мы рассчитаем параметры полиномиальной модели 2 степени, то мы получим значения линейных комбинаций частных </a:t>
            </a:r>
            <a:r>
              <a:rPr lang="ru-RU" dirty="0" err="1"/>
              <a:t>прозводных</a:t>
            </a:r>
            <a:r>
              <a:rPr lang="ru-RU" dirty="0"/>
              <a:t> параметров ОМ. Некоторые из этих линейных комбинаций можно разрешить и найти значения каждого слагаемого по отдельности.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0288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Выпишем наиболее значимые частные производные параметров модели ОМ, которые получаются через параметры полиномиальной модели 2-й степени. </a:t>
            </a:r>
          </a:p>
          <a:p>
            <a:r>
              <a:rPr lang="ru-RU" dirty="0"/>
              <a:t>Описание…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1431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Иллюстрация последнего эффекта.</a:t>
            </a:r>
          </a:p>
          <a:p>
            <a:endParaRPr lang="ru-RU" dirty="0"/>
          </a:p>
          <a:p>
            <a:r>
              <a:rPr lang="ru-RU" dirty="0"/>
              <a:t>Отметим, что все вышеописанные эффекты не являются чем-то новым. Они уже находились другими авторами ранее. </a:t>
            </a:r>
          </a:p>
          <a:p>
            <a:r>
              <a:rPr lang="ru-RU" dirty="0"/>
              <a:t>Мы же, в свою очередь, расширили классическую модель, чтобы она так же описывала и все эти эффекты.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709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заключении докажем полноту квадратичной модели. Действительно, можно показать, что </a:t>
            </a:r>
            <a:r>
              <a:rPr lang="ru-RU" dirty="0" err="1"/>
              <a:t>внемодельные</a:t>
            </a:r>
            <a:r>
              <a:rPr lang="ru-RU" dirty="0"/>
              <a:t> гармоники вот таким образом связаны с частными производными параметров модели ОМ. Если подставить значения частных производных, рассчитанных из коэффициентов полиномиальной модели 2 степени, то в точности получаются значения </a:t>
            </a:r>
            <a:r>
              <a:rPr lang="ru-RU" dirty="0" err="1"/>
              <a:t>внемодельных</a:t>
            </a:r>
            <a:r>
              <a:rPr lang="ru-RU" dirty="0"/>
              <a:t> гармоник. </a:t>
            </a:r>
          </a:p>
          <a:p>
            <a:endParaRPr lang="ru-RU" dirty="0"/>
          </a:p>
          <a:p>
            <a:r>
              <a:rPr lang="ru-RU" dirty="0"/>
              <a:t>То есть мы в целом доказали полноту модели второго порядка, поскольку больше значимых сферических гармоник найдено не было. Из этого можно сделать вывод, что модель 2-го порядка достаточна, и можно не пытаться строить модель 3-го порядка.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829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3-й релиз каталога </a:t>
            </a:r>
            <a:r>
              <a:rPr lang="en-US" dirty="0"/>
              <a:t>GAIA </a:t>
            </a:r>
            <a:r>
              <a:rPr lang="ru-RU" dirty="0"/>
              <a:t>вышел чуть более года назад.</a:t>
            </a:r>
          </a:p>
          <a:p>
            <a:r>
              <a:rPr lang="ru-RU" dirty="0"/>
              <a:t>В нем представлено 1</a:t>
            </a:r>
            <a:r>
              <a:rPr lang="en-US" dirty="0"/>
              <a:t>.8 </a:t>
            </a:r>
            <a:r>
              <a:rPr lang="ru-RU" dirty="0"/>
              <a:t>млрд. звезд с данными о положении на небе. </a:t>
            </a:r>
          </a:p>
          <a:p>
            <a:r>
              <a:rPr lang="ru-RU" dirty="0"/>
              <a:t>Среди них </a:t>
            </a:r>
            <a:r>
              <a:rPr lang="en-US" dirty="0"/>
              <a:t>1.4 </a:t>
            </a:r>
            <a:r>
              <a:rPr lang="ru-RU" dirty="0" err="1"/>
              <a:t>млдр</a:t>
            </a:r>
            <a:r>
              <a:rPr lang="ru-RU" dirty="0"/>
              <a:t>. звезд имеют дополнительные данные о параллаксе и собственных движениях.</a:t>
            </a:r>
          </a:p>
          <a:p>
            <a:r>
              <a:rPr lang="ru-RU" dirty="0"/>
              <a:t>Особый интерес представляет подкаталог </a:t>
            </a:r>
            <a:r>
              <a:rPr lang="en-US" dirty="0"/>
              <a:t>GAIA DR3 with RV, </a:t>
            </a:r>
            <a:r>
              <a:rPr lang="ru-RU" dirty="0"/>
              <a:t>который содержит данные еще и о лучевых скоростях, что позволяет строить полную трехмерную модель движения звезд.</a:t>
            </a:r>
          </a:p>
          <a:p>
            <a:r>
              <a:rPr lang="ru-RU" dirty="0"/>
              <a:t>Звезд в данном подкаталоге на порядок меньше – всего 33 млн. И с ним мы и будем дальше работать.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4854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2975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Распределены звезды </a:t>
            </a:r>
            <a:r>
              <a:rPr lang="en-US" dirty="0"/>
              <a:t>GAIA DR3 with RV</a:t>
            </a:r>
            <a:r>
              <a:rPr lang="ru-RU" dirty="0"/>
              <a:t> по расстоянию так, что в </a:t>
            </a:r>
            <a:r>
              <a:rPr lang="ru-RU" dirty="0" err="1"/>
              <a:t>основом</a:t>
            </a:r>
            <a:r>
              <a:rPr lang="ru-RU" dirty="0"/>
              <a:t> звезды расположены на расстоянии до 2 кпк, хотя есть длинный хвост звезд и за центром Галактики.</a:t>
            </a:r>
            <a:br>
              <a:rPr lang="ru-RU" dirty="0"/>
            </a:br>
            <a:r>
              <a:rPr lang="ru-RU" dirty="0"/>
              <a:t>Отметим так же, что существует небольшая группа звезд с отрицательными параллаксами.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9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Заявленная абсолютная точность параллакса почти у всех звезд нашей выборки лучше 0</a:t>
            </a:r>
            <a:r>
              <a:rPr lang="en-US" dirty="0"/>
              <a:t>.1 mas, </a:t>
            </a:r>
            <a:r>
              <a:rPr lang="ru-RU" dirty="0"/>
              <a:t>а относительная точность лучше 20</a:t>
            </a:r>
            <a:r>
              <a:rPr lang="en-US" dirty="0"/>
              <a:t>%</a:t>
            </a:r>
            <a:endParaRPr lang="ru-RU" dirty="0"/>
          </a:p>
          <a:p>
            <a:r>
              <a:rPr lang="ru-RU" dirty="0"/>
              <a:t>Далее только со звездами с точностью параллакса лучше 20</a:t>
            </a:r>
            <a:r>
              <a:rPr lang="en-US" dirty="0"/>
              <a:t>% </a:t>
            </a:r>
            <a:r>
              <a:rPr lang="ru-RU" dirty="0"/>
              <a:t>мы и будем работать.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72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Заявленная точность собственных движений почти у всех звезд</a:t>
            </a:r>
            <a:r>
              <a:rPr lang="en-US" dirty="0"/>
              <a:t> </a:t>
            </a:r>
            <a:r>
              <a:rPr lang="ru-RU" dirty="0"/>
              <a:t>так же лучше </a:t>
            </a:r>
            <a:r>
              <a:rPr lang="en-US" dirty="0"/>
              <a:t>0.1 mas/</a:t>
            </a:r>
            <a:r>
              <a:rPr lang="ru-RU" dirty="0"/>
              <a:t>год, и, при этом, относительная точность составляет единицы процентов почти у всех звезд нашей выборки.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065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Чего не сказать о точности лучевых скоростей – она на порядок хуже и может достигать десятков процентов</a:t>
            </a:r>
          </a:p>
          <a:p>
            <a:r>
              <a:rPr lang="ru-RU" dirty="0"/>
              <a:t>Данный факт </a:t>
            </a:r>
            <a:r>
              <a:rPr lang="ru-RU" dirty="0" err="1"/>
              <a:t>неудевителен</a:t>
            </a:r>
            <a:r>
              <a:rPr lang="ru-RU" dirty="0"/>
              <a:t>, поскольку лучевые скорости и собственные движения получались на аппарате совершенно разными способами</a:t>
            </a:r>
          </a:p>
          <a:p>
            <a:r>
              <a:rPr lang="ru-RU" dirty="0"/>
              <a:t>Отсюда встает вопрос, корректно ли использовать лучевые скорости и собственные движения в совместных решениях?</a:t>
            </a:r>
          </a:p>
          <a:p>
            <a:r>
              <a:rPr lang="ru-RU" dirty="0"/>
              <a:t>Как мы </a:t>
            </a:r>
            <a:r>
              <a:rPr lang="ru-RU" dirty="0" err="1"/>
              <a:t>выяснем</a:t>
            </a:r>
            <a:r>
              <a:rPr lang="ru-RU" dirty="0"/>
              <a:t> далее – вполне корректно, поскольку получаемые результаты только по лучевым скоростям и только по собственным движениям будут вполне согласованы.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4C66E-7ACE-FC4B-9595-2353CAF81C6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1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22EBE-A7F3-DAE1-4E66-8D647B381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0A492E-43D4-B9EC-B79E-02C833C4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16E8D8-DCE9-A468-63CB-CD2DFB53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1E1296-9775-58B5-535B-2118A774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A51503-D28A-2DBA-D367-346BF744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12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1CA6B-4D80-E69A-A8ED-4732FA97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DB7397-A24D-8B9D-1B70-F2777DC97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F9DC3D-09B9-DC27-8FE8-60320101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68F6CF-F57A-EF57-B623-386DED56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F5B7C0-A3C5-1120-F267-2AA97D83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89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13C1D6-943D-9BD8-9E89-151E34A97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0266B0-0363-E86C-B348-05862E2C0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8115D1-AB18-D5A6-CBCC-651B122F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67FE29-8467-DFA6-CC87-FC764D8D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F7BE42-B8B0-F475-2AC0-247AE2C1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95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8B946-DFE1-88AA-2729-CD0B94BB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927CB5-B596-C672-D14E-172CEABEBA9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6912E27-500A-DA22-398D-BD9BB786737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80F7CBB-B636-448F-9D61-DEE8E745B4C4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177A97B0-5DC0-771B-7580-B452E61904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BC68A4DF-4690-F973-20EF-F0CEBE23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6277E63-3FC0-C680-B4F8-209C4AF8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E1CC9553-A681-3D4C-80DA-78F13696D56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4442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C74F3-A098-17F9-82BF-A4869498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0C3A49-2CE5-2EE5-CBC9-925E8567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72B8C2-1A91-95C7-0FD7-C2597BBC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2446477-9589-643A-F5FF-48B1CD5E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E4385E-1A07-7FBF-1480-17E77AFD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382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0A2A9-6B32-2886-3695-F0D54D5C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0B3A29-103D-3805-6998-33B2583D3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4D788C-9360-3DEC-BF80-BDA7D84A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D8D7ED-3B73-C01B-25D6-4568397D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FA913-EEDF-87FB-90DB-D90655BB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41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FF0E39-17F4-435B-0576-C48E0F2A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221868-7A1A-0AC4-1A4E-DDF15BC86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38D410-92C6-6F3B-BDE3-BAB4A423A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62F060-C915-8E9D-F336-9D85B0DE6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FE0073-6AEA-32F8-BDA4-D18ADEFDA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A2F05E-8CBD-2F22-E92B-B841EA9E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20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50F9A-80B9-76AD-5166-09E7F0BE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33FD4F-01FA-FD33-F26B-945BC7F24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1E4CC1-D1D2-333A-2A8A-1995ACB5B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5AD291-5A9F-45E8-F812-9779B3097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F59CE35-B1FC-8CB0-133F-D518EDA36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0613C31-DCB2-DD8C-8E30-F2E3D18D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D5C310-DF61-A976-2B6D-0E5E19F8D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090002-3B3D-BC5A-7F04-9A01B2D1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31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5B584-5991-B986-8630-CE7CBFC3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702E65-FD8C-4A8E-38DE-CD782A92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A017B3-68C6-C3EF-A650-12138F37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532A1ED-467B-3D85-ABCC-AEA910AC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10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516887-47DC-73BE-3368-C83BE4D2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4DEF37B-179B-24F0-1835-B4E995F13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59F0D0-E565-FE8A-E55A-C213B1CA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68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494D4-E59E-F91D-5314-10B1BC49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D71019-5AB4-D332-392D-6871F737F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2D7738-2F13-5B01-28C9-50DBDD24F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F94A90-B5BC-88E0-C3B7-331513BB3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CD3673-A330-2337-47D6-BAEFFE8F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88809E-CF1F-0AF2-4AEB-07CD54CD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48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F456A-A4F0-5477-74A3-B3C0D9AA2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F993F1D-258E-9394-3C31-E50A40CB7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3D77398-7987-2F45-9931-16267E9C3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F1BFAE-70F7-DE13-3E1A-A3CB977E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AC5A78-FE7F-76EB-F072-BD1018A3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E372432-5BA8-F140-3717-DF0B114F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158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19C73A-7063-97CA-DAF6-D6C30D49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AA26E7-5BAA-0A4A-754E-2C50DEC91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11D8A4-79E8-CE9E-C00D-786B48B3C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873D8-FED2-194F-A024-3E338B9835FA}" type="datetimeFigureOut">
              <a:rPr lang="ru-RU" smtClean="0"/>
              <a:t>24.09.2023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052B58-3177-3FC5-A5B0-444CDA37C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EB82C1-0ADE-4F85-A822-5DCCB49EAF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7309D-B0B6-5C48-9A43-D0F3DC85F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27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0.emf"/><Relationship Id="rId4" Type="http://schemas.openxmlformats.org/officeDocument/2006/relationships/image" Target="../media/image27.emf"/><Relationship Id="rId9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1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DEEE2-25FC-115B-3D38-B48D75438D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Кинематический анализ каталога </a:t>
            </a:r>
            <a:r>
              <a:rPr lang="en-US" dirty="0"/>
              <a:t>GAIA DR3 with RV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5772E3-4DC9-8998-D6D9-1CFCAC540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Амосов Федор, 2023</a:t>
            </a:r>
            <a:endParaRPr lang="en-US" dirty="0"/>
          </a:p>
          <a:p>
            <a:r>
              <a:rPr lang="ru-RU" dirty="0"/>
              <a:t>Научный руководитель Цветков А.С.</a:t>
            </a:r>
          </a:p>
        </p:txBody>
      </p:sp>
    </p:spTree>
    <p:extLst>
      <p:ext uri="{BB962C8B-B14F-4D97-AF65-F5344CB8AC3E}">
        <p14:creationId xmlns:p14="http://schemas.microsoft.com/office/powerpoint/2010/main" val="367627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8986B-A6D0-0018-4E5E-F3464DBF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Кинематические параметры поля скоростей в рамках стандартных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309566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B1F36-57A4-F41A-DCD9-2EFC6E36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400" dirty="0"/>
              <a:t>Уравнение модели Огородникова-Милна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390FA4-5CB5-43D7-A4ED-5229291C3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8B01C90A-192A-82A8-F4BB-789D7778DE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515893"/>
              </p:ext>
            </p:extLst>
          </p:nvPr>
        </p:nvGraphicFramePr>
        <p:xfrm>
          <a:off x="3530599" y="2013812"/>
          <a:ext cx="5130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642300" imgH="5562600" progId="Equation.DSMT4">
                  <p:embed/>
                </p:oleObj>
              </mc:Choice>
              <mc:Fallback>
                <p:oleObj name="Equation" r:id="rId3" imgW="33642300" imgH="55626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8B01C90A-192A-82A8-F4BB-789D7778DE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599" y="2013812"/>
                        <a:ext cx="5130800" cy="838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7">
            <a:extLst>
              <a:ext uri="{FF2B5EF4-FFF2-40B4-BE49-F238E27FC236}">
                <a16:creationId xmlns:a16="http://schemas.microsoft.com/office/drawing/2014/main" id="{7387306B-D3AC-FAA2-1DEC-A59A891FB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8" t="22957" r="21561" b="47459"/>
          <a:stretch>
            <a:fillRect/>
          </a:stretch>
        </p:blipFill>
        <p:spPr bwMode="auto">
          <a:xfrm>
            <a:off x="1751012" y="3494604"/>
            <a:ext cx="8689975" cy="298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66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4DEF9-5F68-0E0C-FEB8-BDCF4BBD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4400" dirty="0"/>
              <a:t>Уравнение модели Огородникова-Милна в галактической системе координат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850C80-2DA9-1BD9-EA7E-AC6C0168D311}"/>
                  </a:ext>
                </a:extLst>
              </p:cNvPr>
              <p:cNvSpPr txBox="1"/>
              <p:nvPr/>
            </p:nvSpPr>
            <p:spPr>
              <a:xfrm>
                <a:off x="1159609" y="1918996"/>
                <a:ext cx="7131055" cy="479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ru-RU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e>
                    </m:fun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func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func>
                        </m:e>
                      </m:func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func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e>
                    </m:fun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e>
                    </m:func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func>
                        <m:funcPr>
                          <m:ctrlPr>
                            <a:rPr lang="e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ru-RU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850C80-2DA9-1BD9-EA7E-AC6C0168D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609" y="1918996"/>
                <a:ext cx="7131055" cy="4795223"/>
              </a:xfrm>
              <a:prstGeom prst="rect">
                <a:avLst/>
              </a:prstGeom>
              <a:blipFill>
                <a:blip r:embed="rId3"/>
                <a:stretch>
                  <a:fillRect t="-265" b="-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F65CDC-FAC8-041C-4DE2-FA537706CF2F}"/>
                  </a:ext>
                </a:extLst>
              </p:cNvPr>
              <p:cNvSpPr txBox="1"/>
              <p:nvPr/>
            </p:nvSpPr>
            <p:spPr>
              <a:xfrm>
                <a:off x="8407813" y="2275840"/>
                <a:ext cx="2871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−гала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ктическая долгота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F65CDC-FAC8-041C-4DE2-FA537706C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813" y="2275840"/>
                <a:ext cx="2871876" cy="276999"/>
              </a:xfrm>
              <a:prstGeom prst="rect">
                <a:avLst/>
              </a:prstGeom>
              <a:blipFill>
                <a:blip r:embed="rId4"/>
                <a:stretch>
                  <a:fillRect l="-1316" t="-8696" r="-1316" b="-34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317C09-C3F4-9E05-5B0C-5930E8D46A45}"/>
                  </a:ext>
                </a:extLst>
              </p:cNvPr>
              <p:cNvSpPr txBox="1"/>
              <p:nvPr/>
            </p:nvSpPr>
            <p:spPr>
              <a:xfrm>
                <a:off x="8365653" y="2552839"/>
                <a:ext cx="2888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−гала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ктическая широта</m:t>
                      </m:r>
                    </m:oMath>
                  </m:oMathPara>
                </a14:m>
                <a:endParaRPr lang="ru-RU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317C09-C3F4-9E05-5B0C-5930E8D46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653" y="2552839"/>
                <a:ext cx="2888868" cy="276999"/>
              </a:xfrm>
              <a:prstGeom prst="rect">
                <a:avLst/>
              </a:prstGeom>
              <a:blipFill>
                <a:blip r:embed="rId5"/>
                <a:stretch>
                  <a:fillRect l="-1310" t="-9091" r="-1310" b="-409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92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038FE-3492-A1A2-A79C-ED001A3B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Подготовка данных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30BB21-B33D-C2A7-C6B8-0D2B414D3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 точности параллакса </a:t>
            </a:r>
            <a:r>
              <a:rPr lang="en-US" dirty="0"/>
              <a:t>20%</a:t>
            </a:r>
            <a:endParaRPr lang="ru-RU" dirty="0"/>
          </a:p>
          <a:p>
            <a:r>
              <a:rPr lang="ru-RU" dirty="0"/>
              <a:t>По расстоянию до </a:t>
            </a:r>
            <a:r>
              <a:rPr lang="en-US" dirty="0"/>
              <a:t>7</a:t>
            </a:r>
            <a:r>
              <a:rPr lang="ru-RU" dirty="0"/>
              <a:t> кпк</a:t>
            </a:r>
          </a:p>
          <a:p>
            <a:r>
              <a:rPr lang="ru-RU" dirty="0"/>
              <a:t>29</a:t>
            </a:r>
            <a:r>
              <a:rPr lang="en-US" dirty="0"/>
              <a:t>.1 </a:t>
            </a:r>
            <a:r>
              <a:rPr lang="ru-RU" dirty="0"/>
              <a:t>млн звезд из 33 млн.</a:t>
            </a:r>
          </a:p>
          <a:p>
            <a:r>
              <a:rPr lang="ru-RU" altLang="ru-RU" dirty="0"/>
              <a:t>Выборки</a:t>
            </a:r>
            <a:r>
              <a:rPr lang="ru-RU" altLang="ru-RU" sz="2800" dirty="0"/>
              <a:t> по 2 млн. звезд</a:t>
            </a:r>
            <a:endParaRPr lang="ru-RU" alt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9545-8F70-D0CB-D873-857C94952C0F}"/>
                  </a:ext>
                </a:extLst>
              </p:cNvPr>
              <p:cNvSpPr txBox="1"/>
              <p:nvPr/>
            </p:nvSpPr>
            <p:spPr>
              <a:xfrm>
                <a:off x="6324600" y="1550988"/>
                <a:ext cx="5334000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Оценка расстояния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ru-RU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E69545-8F70-D0CB-D873-857C94952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1550988"/>
                <a:ext cx="5334000" cy="901785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Group 258">
            <a:extLst>
              <a:ext uri="{FF2B5EF4-FFF2-40B4-BE49-F238E27FC236}">
                <a16:creationId xmlns:a16="http://schemas.microsoft.com/office/drawing/2014/main" id="{A016A103-0C94-8ED4-E00B-096175CBC0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751627"/>
              </p:ext>
            </p:extLst>
          </p:nvPr>
        </p:nvGraphicFramePr>
        <p:xfrm>
          <a:off x="533400" y="4097343"/>
          <a:ext cx="7200900" cy="936625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1562300128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50675422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931094069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3447605738"/>
                    </a:ext>
                  </a:extLst>
                </a:gridCol>
                <a:gridCol w="790575">
                  <a:extLst>
                    <a:ext uri="{9D8B030D-6E8A-4147-A177-3AD203B41FA5}">
                      <a16:colId xmlns:a16="http://schemas.microsoft.com/office/drawing/2014/main" val="4109167994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val="121114040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3920138300"/>
                    </a:ext>
                  </a:extLst>
                </a:gridCol>
                <a:gridCol w="793750">
                  <a:extLst>
                    <a:ext uri="{9D8B030D-6E8A-4147-A177-3AD203B41FA5}">
                      <a16:colId xmlns:a16="http://schemas.microsoft.com/office/drawing/2014/main" val="1666139389"/>
                    </a:ext>
                  </a:extLst>
                </a:gridCol>
                <a:gridCol w="839787">
                  <a:extLst>
                    <a:ext uri="{9D8B030D-6E8A-4147-A177-3AD203B41FA5}">
                      <a16:colId xmlns:a16="http://schemas.microsoft.com/office/drawing/2014/main" val="434967144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min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316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462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590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716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847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990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1157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36746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max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316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462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590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716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847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990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1157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1364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711218"/>
                  </a:ext>
                </a:extLst>
              </a:tr>
            </a:tbl>
          </a:graphicData>
        </a:graphic>
      </p:graphicFrame>
      <p:graphicFrame>
        <p:nvGraphicFramePr>
          <p:cNvPr id="7" name="Group 257">
            <a:extLst>
              <a:ext uri="{FF2B5EF4-FFF2-40B4-BE49-F238E27FC236}">
                <a16:creationId xmlns:a16="http://schemas.microsoft.com/office/drawing/2014/main" id="{7D355D2E-75C1-45E3-441A-1D4C34D62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431213"/>
              </p:ext>
            </p:extLst>
          </p:nvPr>
        </p:nvGraphicFramePr>
        <p:xfrm>
          <a:off x="533400" y="5307012"/>
          <a:ext cx="7200900" cy="1079501"/>
        </p:xfrm>
        <a:graphic>
          <a:graphicData uri="http://schemas.openxmlformats.org/drawingml/2006/table">
            <a:tbl>
              <a:tblPr/>
              <a:tblGrid>
                <a:gridCol w="874713">
                  <a:extLst>
                    <a:ext uri="{9D8B030D-6E8A-4147-A177-3AD203B41FA5}">
                      <a16:colId xmlns:a16="http://schemas.microsoft.com/office/drawing/2014/main" val="81599168"/>
                    </a:ext>
                  </a:extLst>
                </a:gridCol>
                <a:gridCol w="903287">
                  <a:extLst>
                    <a:ext uri="{9D8B030D-6E8A-4147-A177-3AD203B41FA5}">
                      <a16:colId xmlns:a16="http://schemas.microsoft.com/office/drawing/2014/main" val="2827326744"/>
                    </a:ext>
                  </a:extLst>
                </a:gridCol>
                <a:gridCol w="903288">
                  <a:extLst>
                    <a:ext uri="{9D8B030D-6E8A-4147-A177-3AD203B41FA5}">
                      <a16:colId xmlns:a16="http://schemas.microsoft.com/office/drawing/2014/main" val="2411596177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942822544"/>
                    </a:ext>
                  </a:extLst>
                </a:gridCol>
                <a:gridCol w="903287">
                  <a:extLst>
                    <a:ext uri="{9D8B030D-6E8A-4147-A177-3AD203B41FA5}">
                      <a16:colId xmlns:a16="http://schemas.microsoft.com/office/drawing/2014/main" val="4078394650"/>
                    </a:ext>
                  </a:extLst>
                </a:gridCol>
                <a:gridCol w="903288">
                  <a:extLst>
                    <a:ext uri="{9D8B030D-6E8A-4147-A177-3AD203B41FA5}">
                      <a16:colId xmlns:a16="http://schemas.microsoft.com/office/drawing/2014/main" val="2969447907"/>
                    </a:ext>
                  </a:extLst>
                </a:gridCol>
                <a:gridCol w="903287">
                  <a:extLst>
                    <a:ext uri="{9D8B030D-6E8A-4147-A177-3AD203B41FA5}">
                      <a16:colId xmlns:a16="http://schemas.microsoft.com/office/drawing/2014/main" val="128794675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931618318"/>
                    </a:ext>
                  </a:extLst>
                </a:gridCol>
              </a:tblGrid>
              <a:tr h="592138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</a:t>
                      </a:r>
                      <a:endParaRPr kumimoji="0" lang="en-US" altLang="ru-RU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1364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1645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2058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2616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3285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4100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5200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666422"/>
                  </a:ext>
                </a:extLst>
              </a:tr>
              <a:tr h="48736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  <a:endParaRPr kumimoji="0" lang="en-US" altLang="ru-RU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1645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2058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2616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3285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4100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5200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7013</a:t>
                      </a:r>
                    </a:p>
                  </a:txBody>
                  <a:tcPr marL="36195" marR="3619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96671"/>
                  </a:ext>
                </a:extLst>
              </a:tr>
            </a:tbl>
          </a:graphicData>
        </a:graphic>
      </p:graphicFrame>
      <p:pic>
        <p:nvPicPr>
          <p:cNvPr id="8" name="Рисунок 7" descr="Изображение выглядит как текст, снимок экрана, Прямоугольн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68A90189-3B9D-880F-CD5A-7988377B7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4"/>
          <a:stretch/>
        </p:blipFill>
        <p:spPr>
          <a:xfrm>
            <a:off x="7734300" y="3241661"/>
            <a:ext cx="4590667" cy="35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2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E17802E7-AE92-E8FF-F2CA-BC6061F4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6" y="1101725"/>
            <a:ext cx="7345363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5">
            <a:extLst>
              <a:ext uri="{FF2B5EF4-FFF2-40B4-BE49-F238E27FC236}">
                <a16:creationId xmlns:a16="http://schemas.microsoft.com/office/drawing/2014/main" id="{CE81D287-C470-DA0F-9100-6E3390B92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979" y="224345"/>
            <a:ext cx="1117004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ru-RU" altLang="ru-RU" sz="3200" dirty="0">
                <a:latin typeface="+mj-lt"/>
              </a:rPr>
              <a:t>Распределение по небесной сфере близких звезд (208–300 </a:t>
            </a:r>
            <a:r>
              <a:rPr lang="ru-RU" altLang="ru-RU" sz="3200" dirty="0" err="1">
                <a:latin typeface="+mj-lt"/>
              </a:rPr>
              <a:t>пк</a:t>
            </a:r>
            <a:r>
              <a:rPr lang="ru-RU" altLang="ru-RU" sz="3200" dirty="0">
                <a:latin typeface="+mj-lt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>
            <a:extLst>
              <a:ext uri="{FF2B5EF4-FFF2-40B4-BE49-F238E27FC236}">
                <a16:creationId xmlns:a16="http://schemas.microsoft.com/office/drawing/2014/main" id="{E8407597-EFCD-EF74-DBE1-72EAD667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4" y="1341438"/>
            <a:ext cx="7380287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Rectangle 4">
            <a:extLst>
              <a:ext uri="{FF2B5EF4-FFF2-40B4-BE49-F238E27FC236}">
                <a16:creationId xmlns:a16="http://schemas.microsoft.com/office/drawing/2014/main" id="{F5C11C1B-4E7C-2C8A-F33B-ECF249EC7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204" y="-21876"/>
            <a:ext cx="953049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ru-RU" altLang="ru-RU" sz="3200" dirty="0">
                <a:latin typeface="+mj-lt"/>
              </a:rPr>
              <a:t>Распределение по небесной сфере далеких звезд (3031–3677 </a:t>
            </a:r>
            <a:r>
              <a:rPr lang="ru-RU" altLang="ru-RU" sz="3200" dirty="0" err="1">
                <a:latin typeface="+mj-lt"/>
              </a:rPr>
              <a:t>пк</a:t>
            </a:r>
            <a:r>
              <a:rPr lang="ru-RU" altLang="ru-RU" sz="3200" dirty="0">
                <a:latin typeface="+mj-lt"/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63FD8-3B8E-7007-25DB-3E2B6684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u="none" strike="noStrike" baseline="0" dirty="0">
                <a:effectLst/>
              </a:rPr>
              <a:t>Зависимость компонент солнечного движения </a:t>
            </a:r>
            <a:r>
              <a:rPr lang="en-US" sz="4000" b="0" u="none" strike="noStrike" baseline="0" dirty="0">
                <a:effectLst/>
              </a:rPr>
              <a:t>U</a:t>
            </a:r>
            <a:r>
              <a:rPr lang="ru-RU" sz="4000" b="0" u="none" strike="noStrike" baseline="0" dirty="0">
                <a:effectLst/>
              </a:rPr>
              <a:t>, </a:t>
            </a:r>
            <a:r>
              <a:rPr lang="en-US" sz="4000" b="0" u="none" strike="noStrike" baseline="0" dirty="0">
                <a:effectLst/>
              </a:rPr>
              <a:t>V</a:t>
            </a:r>
            <a:r>
              <a:rPr lang="ru-RU" sz="4000" b="0" u="none" strike="noStrike" baseline="0" dirty="0">
                <a:effectLst/>
              </a:rPr>
              <a:t>, </a:t>
            </a:r>
            <a:r>
              <a:rPr lang="en-US" sz="4000" b="0" u="none" strike="noStrike" baseline="0" dirty="0">
                <a:effectLst/>
              </a:rPr>
              <a:t>W </a:t>
            </a:r>
            <a:r>
              <a:rPr lang="ru-RU" sz="4000" b="0" u="none" strike="noStrike" baseline="0" dirty="0">
                <a:effectLst/>
              </a:rPr>
              <a:t>от расстояния (только </a:t>
            </a:r>
            <a:r>
              <a:rPr lang="ru-RU" sz="4000" b="0" u="none" strike="noStrike" baseline="0" dirty="0" err="1">
                <a:effectLst/>
              </a:rPr>
              <a:t>с.д</a:t>
            </a:r>
            <a:r>
              <a:rPr lang="ru-RU" sz="4000" b="0" u="none" strike="noStrike" baseline="0" dirty="0">
                <a:effectLst/>
              </a:rPr>
              <a:t>.)</a:t>
            </a:r>
            <a:endParaRPr lang="ru-RU" sz="4000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F8209324-02EB-03F7-D0F1-778B4B11AC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77876"/>
              </p:ext>
            </p:extLst>
          </p:nvPr>
        </p:nvGraphicFramePr>
        <p:xfrm>
          <a:off x="2284476" y="2141537"/>
          <a:ext cx="762304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7183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F1C04-91E2-9229-B51E-16FA6CEE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0" u="none" strike="noStrike" baseline="0" dirty="0">
                <a:effectLst/>
              </a:rPr>
              <a:t>Зависимость компонент угловой скорости, </a:t>
            </a:r>
            <a:r>
              <a:rPr lang="ru-RU" sz="4400" i="1" u="none" strike="noStrike" baseline="0" dirty="0">
                <a:effectLst/>
              </a:rPr>
              <a:t>ω</a:t>
            </a:r>
            <a:r>
              <a:rPr lang="ru-RU" sz="4400" i="1" u="none" strike="noStrike" baseline="-25000" dirty="0">
                <a:effectLst/>
              </a:rPr>
              <a:t>1</a:t>
            </a:r>
            <a:r>
              <a:rPr lang="ru-RU" sz="4400" b="0" u="none" strike="noStrike" baseline="0" dirty="0">
                <a:effectLst/>
              </a:rPr>
              <a:t>,</a:t>
            </a:r>
            <a:r>
              <a:rPr lang="ru-RU" sz="4400" b="0" u="none" strike="noStrike" baseline="-25000" dirty="0">
                <a:effectLst/>
              </a:rPr>
              <a:t> </a:t>
            </a:r>
            <a:r>
              <a:rPr lang="ru-RU" sz="4400" b="0" i="1" u="none" strike="noStrike" baseline="0" dirty="0">
                <a:effectLst/>
              </a:rPr>
              <a:t>ω</a:t>
            </a:r>
            <a:r>
              <a:rPr lang="ru-RU" sz="4400" b="0" i="1" u="none" strike="noStrike" baseline="-25000" dirty="0">
                <a:effectLst/>
              </a:rPr>
              <a:t>2</a:t>
            </a:r>
            <a:r>
              <a:rPr lang="ru-RU" sz="4400" b="0" u="none" strike="noStrike" baseline="0" dirty="0">
                <a:effectLst/>
              </a:rPr>
              <a:t>,</a:t>
            </a:r>
            <a:r>
              <a:rPr lang="ru-RU" sz="4400" b="0" u="none" strike="noStrike" baseline="-25000" dirty="0">
                <a:effectLst/>
              </a:rPr>
              <a:t> </a:t>
            </a:r>
            <a:r>
              <a:rPr lang="ru-RU" sz="4400" b="0" i="1" u="none" strike="noStrike" baseline="0" dirty="0">
                <a:effectLst/>
              </a:rPr>
              <a:t>ω</a:t>
            </a:r>
            <a:r>
              <a:rPr lang="ru-RU" sz="4400" b="0" i="1" u="none" strike="noStrike" baseline="-25000" dirty="0">
                <a:effectLst/>
              </a:rPr>
              <a:t>3</a:t>
            </a:r>
            <a:r>
              <a:rPr lang="ru-RU" sz="4400" b="0" u="none" strike="noStrike" baseline="-25000" dirty="0">
                <a:effectLst/>
              </a:rPr>
              <a:t> </a:t>
            </a:r>
            <a:r>
              <a:rPr lang="ru-RU" sz="4400" b="0" u="none" strike="noStrike" baseline="0" dirty="0">
                <a:effectLst/>
              </a:rPr>
              <a:t>от расстояния (только </a:t>
            </a:r>
            <a:r>
              <a:rPr lang="ru-RU" sz="4400" b="0" u="none" strike="noStrike" baseline="0" dirty="0" err="1">
                <a:effectLst/>
              </a:rPr>
              <a:t>с.д</a:t>
            </a:r>
            <a:r>
              <a:rPr lang="ru-RU" sz="4400" b="0" u="none" strike="noStrike" baseline="0" dirty="0">
                <a:effectLst/>
              </a:rPr>
              <a:t>.)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C251AEC-C1A8-1E41-A970-584E0A0420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146146"/>
              </p:ext>
            </p:extLst>
          </p:nvPr>
        </p:nvGraphicFramePr>
        <p:xfrm>
          <a:off x="2631948" y="2141537"/>
          <a:ext cx="6928104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25502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0529D-F065-96A3-9EAB-0A6141888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>
                <a:effectLst/>
              </a:rPr>
              <a:t>Зависимость компонент тензора деформации </a:t>
            </a:r>
            <a:r>
              <a:rPr lang="en-US" sz="4400" i="1" dirty="0">
                <a:effectLst/>
              </a:rPr>
              <a:t>M</a:t>
            </a:r>
            <a:r>
              <a:rPr lang="ru-RU" sz="4400" i="1" baseline="-25000" dirty="0">
                <a:effectLst/>
              </a:rPr>
              <a:t>12</a:t>
            </a:r>
            <a:r>
              <a:rPr lang="ru-RU" sz="4400" dirty="0">
                <a:effectLst/>
              </a:rPr>
              <a:t>, </a:t>
            </a:r>
            <a:r>
              <a:rPr lang="en-US" sz="4400" i="1" dirty="0">
                <a:effectLst/>
              </a:rPr>
              <a:t>M</a:t>
            </a:r>
            <a:r>
              <a:rPr lang="ru-RU" sz="4400" i="1" baseline="-25000" dirty="0">
                <a:effectLst/>
              </a:rPr>
              <a:t>13</a:t>
            </a:r>
            <a:r>
              <a:rPr lang="ru-RU" sz="4400" dirty="0">
                <a:effectLst/>
              </a:rPr>
              <a:t>, </a:t>
            </a:r>
            <a:r>
              <a:rPr lang="en-US" sz="4400" i="1" dirty="0">
                <a:effectLst/>
              </a:rPr>
              <a:t>M</a:t>
            </a:r>
            <a:r>
              <a:rPr lang="ru-RU" sz="4400" i="1" baseline="-25000" dirty="0">
                <a:effectLst/>
              </a:rPr>
              <a:t>23</a:t>
            </a:r>
            <a:r>
              <a:rPr lang="ru-RU" sz="4400" dirty="0">
                <a:effectLst/>
              </a:rPr>
              <a:t>, </a:t>
            </a:r>
            <a:r>
              <a:rPr lang="en-US" sz="4400" i="1" dirty="0">
                <a:effectLst/>
              </a:rPr>
              <a:t>C</a:t>
            </a:r>
            <a:r>
              <a:rPr lang="ru-RU" sz="4400" dirty="0">
                <a:effectLst/>
              </a:rPr>
              <a:t>, </a:t>
            </a:r>
            <a:r>
              <a:rPr lang="en-US" sz="4400" i="1" dirty="0">
                <a:effectLst/>
              </a:rPr>
              <a:t>K</a:t>
            </a:r>
            <a:r>
              <a:rPr lang="en-US" sz="4400" dirty="0">
                <a:effectLst/>
              </a:rPr>
              <a:t> </a:t>
            </a:r>
            <a:r>
              <a:rPr lang="ru-RU" sz="4400" dirty="0">
                <a:effectLst/>
              </a:rPr>
              <a:t>от расстояния</a:t>
            </a:r>
            <a:r>
              <a:rPr lang="en-US" sz="4400" dirty="0">
                <a:effectLst/>
              </a:rPr>
              <a:t> (</a:t>
            </a:r>
            <a:r>
              <a:rPr lang="ru-RU" sz="4400" dirty="0">
                <a:effectLst/>
              </a:rPr>
              <a:t>только </a:t>
            </a:r>
            <a:r>
              <a:rPr lang="ru-RU" sz="4400" dirty="0" err="1">
                <a:effectLst/>
              </a:rPr>
              <a:t>с.д</a:t>
            </a:r>
            <a:r>
              <a:rPr lang="ru-RU" dirty="0"/>
              <a:t>.)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9B13E90F-C98D-4148-AEE0-DB6EB12388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766606"/>
              </p:ext>
            </p:extLst>
          </p:nvPr>
        </p:nvGraphicFramePr>
        <p:xfrm>
          <a:off x="2674620" y="1690688"/>
          <a:ext cx="6842760" cy="4802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9808AC-CBE5-BBAE-54B4-390695615077}"/>
                  </a:ext>
                </a:extLst>
              </p:cNvPr>
              <p:cNvSpPr txBox="1"/>
              <p:nvPr/>
            </p:nvSpPr>
            <p:spPr>
              <a:xfrm>
                <a:off x="228246" y="5792400"/>
                <a:ext cx="2446374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2800" b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9808AC-CBE5-BBAE-54B4-390695615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46" y="5792400"/>
                <a:ext cx="2446374" cy="861774"/>
              </a:xfrm>
              <a:prstGeom prst="rect">
                <a:avLst/>
              </a:prstGeom>
              <a:blipFill>
                <a:blip r:embed="rId4"/>
                <a:stretch>
                  <a:fillRect l="-2577" r="-1031" b="-57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97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717DE-A132-4189-CEB0-434C2BE9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dirty="0">
                <a:effectLst/>
              </a:rPr>
              <a:t>Зависимость компонент солнечного движения </a:t>
            </a:r>
            <a:r>
              <a:rPr lang="en-US" sz="4400" i="1" dirty="0">
                <a:effectLst/>
              </a:rPr>
              <a:t>U</a:t>
            </a:r>
            <a:r>
              <a:rPr lang="ru-RU" sz="4400" dirty="0">
                <a:effectLst/>
              </a:rPr>
              <a:t>, </a:t>
            </a:r>
            <a:r>
              <a:rPr lang="en-US" sz="4400" i="1" dirty="0">
                <a:effectLst/>
              </a:rPr>
              <a:t>V</a:t>
            </a:r>
            <a:r>
              <a:rPr lang="ru-RU" sz="4400" dirty="0">
                <a:effectLst/>
              </a:rPr>
              <a:t>, </a:t>
            </a:r>
            <a:r>
              <a:rPr lang="en-US" sz="4400" i="1" dirty="0">
                <a:effectLst/>
              </a:rPr>
              <a:t>W</a:t>
            </a:r>
            <a:r>
              <a:rPr lang="ru-RU" sz="4400" dirty="0">
                <a:effectLst/>
              </a:rPr>
              <a:t>, определенных по лучевым скоростям, от расстояния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EDAC957-A383-FD95-6D62-D054800C3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07330"/>
              </p:ext>
            </p:extLst>
          </p:nvPr>
        </p:nvGraphicFramePr>
        <p:xfrm>
          <a:off x="2839212" y="2141537"/>
          <a:ext cx="651357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5331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31008-CDA9-5D04-A902-A516A18B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56F4C6-D2E7-46DA-CDDE-97DB85725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Построение модели второго порядка на основе данных</a:t>
            </a:r>
            <a:r>
              <a:rPr lang="en-US" dirty="0"/>
              <a:t> GAIA</a:t>
            </a:r>
            <a:r>
              <a:rPr lang="ru-RU" dirty="0"/>
              <a:t> (расширение модели Огородникова-Милна)</a:t>
            </a:r>
          </a:p>
          <a:p>
            <a:r>
              <a:rPr lang="ru-RU" dirty="0"/>
              <a:t>Определение полноты модели</a:t>
            </a:r>
          </a:p>
          <a:p>
            <a:r>
              <a:rPr lang="ru-RU" dirty="0"/>
              <a:t>Определение физического смысла ее коэффициентов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7079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0135D6-0787-1445-2B07-820A1103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400" b="0" u="none" strike="noStrike" baseline="0" dirty="0">
                <a:effectLst/>
              </a:rPr>
              <a:t>Зависимость компонент тензора деформации, </a:t>
            </a:r>
            <a:br>
              <a:rPr lang="ru-RU" sz="4400" b="0" u="none" strike="noStrike" baseline="0" dirty="0">
                <a:effectLst/>
              </a:rPr>
            </a:br>
            <a:r>
              <a:rPr lang="ru-RU" sz="4400" b="0" u="none" strike="noStrike" baseline="0" dirty="0">
                <a:effectLst/>
              </a:rPr>
              <a:t>определенных по лучевым скоростям, от расстояния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EFC23-7CA7-4C09-C6F4-144A2B2B1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0073310-6166-F491-FC33-2601D331A1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2001403"/>
              </p:ext>
            </p:extLst>
          </p:nvPr>
        </p:nvGraphicFramePr>
        <p:xfrm>
          <a:off x="2817876" y="2141537"/>
          <a:ext cx="6556248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14817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DADC7-D6BF-B822-4153-508CEAC0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Исследование кинематики с помощью скалярных и векторных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397840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F1084EEA-571F-D28E-93C0-25587B54E0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Сферические функции</a:t>
            </a:r>
          </a:p>
        </p:txBody>
      </p:sp>
      <p:graphicFrame>
        <p:nvGraphicFramePr>
          <p:cNvPr id="27652" name="Object 4">
            <a:extLst>
              <a:ext uri="{FF2B5EF4-FFF2-40B4-BE49-F238E27FC236}">
                <a16:creationId xmlns:a16="http://schemas.microsoft.com/office/drawing/2014/main" id="{112A5924-CDED-468C-0A31-AAD846358F8A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164374415"/>
              </p:ext>
            </p:extLst>
          </p:nvPr>
        </p:nvGraphicFramePr>
        <p:xfrm>
          <a:off x="1216026" y="1687510"/>
          <a:ext cx="427037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3294300" imgH="7899400" progId="Equation.DSMT4">
                  <p:embed/>
                </p:oleObj>
              </mc:Choice>
              <mc:Fallback>
                <p:oleObj name="Equation" r:id="rId3" imgW="43294300" imgH="7899400" progId="Equation.DSMT4">
                  <p:embed/>
                  <p:pic>
                    <p:nvPicPr>
                      <p:cNvPr id="27652" name="Object 4">
                        <a:extLst>
                          <a:ext uri="{FF2B5EF4-FFF2-40B4-BE49-F238E27FC236}">
                            <a16:creationId xmlns:a16="http://schemas.microsoft.com/office/drawing/2014/main" id="{112A5924-CDED-468C-0A31-AAD846358F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6" y="1687510"/>
                        <a:ext cx="427037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Oval 5">
            <a:extLst>
              <a:ext uri="{FF2B5EF4-FFF2-40B4-BE49-F238E27FC236}">
                <a16:creationId xmlns:a16="http://schemas.microsoft.com/office/drawing/2014/main" id="{8AE39CDB-D9FA-9C16-D338-04BFF20B6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5700" y="1905000"/>
            <a:ext cx="3024188" cy="28082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654" name="Oval 6">
            <a:extLst>
              <a:ext uri="{FF2B5EF4-FFF2-40B4-BE49-F238E27FC236}">
                <a16:creationId xmlns:a16="http://schemas.microsoft.com/office/drawing/2014/main" id="{BB39D3AF-C5EC-21E4-4D6F-8FA6F7654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5700" y="3128964"/>
            <a:ext cx="3024188" cy="433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655" name="Arc 7">
            <a:extLst>
              <a:ext uri="{FF2B5EF4-FFF2-40B4-BE49-F238E27FC236}">
                <a16:creationId xmlns:a16="http://schemas.microsoft.com/office/drawing/2014/main" id="{5FAFD0BF-2D00-ADDE-3DC3-1738C920EC98}"/>
              </a:ext>
            </a:extLst>
          </p:cNvPr>
          <p:cNvSpPr>
            <a:spLocks/>
          </p:cNvSpPr>
          <p:nvPr/>
        </p:nvSpPr>
        <p:spPr bwMode="auto">
          <a:xfrm>
            <a:off x="10217150" y="1905001"/>
            <a:ext cx="914400" cy="15843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7656" name="Line 8">
            <a:extLst>
              <a:ext uri="{FF2B5EF4-FFF2-40B4-BE49-F238E27FC236}">
                <a16:creationId xmlns:a16="http://schemas.microsoft.com/office/drawing/2014/main" id="{DCA299DB-7F0F-94CC-F4B1-D5F68F9C9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0025" y="1905000"/>
            <a:ext cx="0" cy="2808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57" name="Line 9">
            <a:extLst>
              <a:ext uri="{FF2B5EF4-FFF2-40B4-BE49-F238E27FC236}">
                <a16:creationId xmlns:a16="http://schemas.microsoft.com/office/drawing/2014/main" id="{C33A63C6-BBA7-B556-8F46-0C7E850AAB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360026" y="2481263"/>
            <a:ext cx="576263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58" name="Line 10">
            <a:extLst>
              <a:ext uri="{FF2B5EF4-FFF2-40B4-BE49-F238E27FC236}">
                <a16:creationId xmlns:a16="http://schemas.microsoft.com/office/drawing/2014/main" id="{78C5AF35-E5E6-C90D-0D27-9E4B1EBA5E7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60026" y="3344863"/>
            <a:ext cx="792163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7659" name="Object 11">
            <a:extLst>
              <a:ext uri="{FF2B5EF4-FFF2-40B4-BE49-F238E27FC236}">
                <a16:creationId xmlns:a16="http://schemas.microsoft.com/office/drawing/2014/main" id="{EDB3ED8B-4A3D-1823-670B-FD8CA1166459}"/>
              </a:ext>
            </a:extLst>
          </p:cNvPr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4093907835"/>
              </p:ext>
            </p:extLst>
          </p:nvPr>
        </p:nvGraphicFramePr>
        <p:xfrm>
          <a:off x="10872789" y="2119313"/>
          <a:ext cx="9302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001500" imgH="4686300" progId="Equation.DSMT4">
                  <p:embed/>
                </p:oleObj>
              </mc:Choice>
              <mc:Fallback>
                <p:oleObj name="Equation" r:id="rId5" imgW="12001500" imgH="4686300" progId="Equation.DSMT4">
                  <p:embed/>
                  <p:pic>
                    <p:nvPicPr>
                      <p:cNvPr id="27659" name="Object 11">
                        <a:extLst>
                          <a:ext uri="{FF2B5EF4-FFF2-40B4-BE49-F238E27FC236}">
                            <a16:creationId xmlns:a16="http://schemas.microsoft.com/office/drawing/2014/main" id="{EDB3ED8B-4A3D-1823-670B-FD8CA11664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2789" y="2119313"/>
                        <a:ext cx="9302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3DB256C9-4931-A106-32C7-EB2C876B60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639154"/>
              </p:ext>
            </p:extLst>
          </p:nvPr>
        </p:nvGraphicFramePr>
        <p:xfrm>
          <a:off x="990600" y="3128964"/>
          <a:ext cx="6060749" cy="1584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2903100" imgH="16383000" progId="Equation.DSMT4">
                  <p:embed/>
                </p:oleObj>
              </mc:Choice>
              <mc:Fallback>
                <p:oleObj name="Equation" r:id="rId7" imgW="62903100" imgH="163830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B83147F6-784F-8090-5681-C80BA528A1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28964"/>
                        <a:ext cx="6060749" cy="15843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45B49C88-E0BE-D206-C53C-B625F8302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2131"/>
              </p:ext>
            </p:extLst>
          </p:nvPr>
        </p:nvGraphicFramePr>
        <p:xfrm>
          <a:off x="990600" y="5085966"/>
          <a:ext cx="3918375" cy="1338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9441100" imgH="16967200" progId="Equation.DSMT4">
                  <p:embed/>
                </p:oleObj>
              </mc:Choice>
              <mc:Fallback>
                <p:oleObj name="Equation" r:id="rId9" imgW="49441100" imgH="16967200" progId="Equation.DSMT4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36C4CF57-6331-D637-D614-C674C9F57E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085966"/>
                        <a:ext cx="3918375" cy="13386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8">
            <a:extLst>
              <a:ext uri="{FF2B5EF4-FFF2-40B4-BE49-F238E27FC236}">
                <a16:creationId xmlns:a16="http://schemas.microsoft.com/office/drawing/2014/main" id="{5F24AB45-31A1-541A-0266-1F13C495D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383838"/>
              </p:ext>
            </p:extLst>
          </p:nvPr>
        </p:nvGraphicFramePr>
        <p:xfrm>
          <a:off x="8104184" y="5164869"/>
          <a:ext cx="3848520" cy="1126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1249600" imgH="12001500" progId="Equation.DSMT4">
                  <p:embed/>
                </p:oleObj>
              </mc:Choice>
              <mc:Fallback>
                <p:oleObj name="Equation" r:id="rId11" imgW="41249600" imgH="1200150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BCC9FA20-F4AC-60D9-E174-2A89AC13B5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4184" y="5164869"/>
                        <a:ext cx="3848520" cy="11265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6E1AE-8CF4-07F6-D942-654DBBC76E23}"/>
                  </a:ext>
                </a:extLst>
              </p:cNvPr>
              <p:cNvSpPr txBox="1"/>
              <p:nvPr/>
            </p:nvSpPr>
            <p:spPr>
              <a:xfrm>
                <a:off x="3246120" y="274320"/>
                <a:ext cx="55066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3600" b="0" dirty="0"/>
                  <a:t>Сферическая функция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631</m:t>
                        </m:r>
                      </m:sub>
                    </m:sSub>
                  </m:oMath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6E1AE-8CF4-07F6-D942-654DBBC7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120" y="274320"/>
                <a:ext cx="5506636" cy="646331"/>
              </a:xfrm>
              <a:prstGeom prst="rect">
                <a:avLst/>
              </a:prstGeom>
              <a:blipFill>
                <a:blip r:embed="rId3"/>
                <a:stretch>
                  <a:fillRect l="-3448" t="-13462" b="-3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Рисунок 9" descr="Изображение выглядит как Красочность, круг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9988BE4-53A8-3F3A-3496-92E87A2BE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43" y="1302500"/>
            <a:ext cx="10147174" cy="50735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6E1AE-8CF4-07F6-D942-654DBBC76E23}"/>
                  </a:ext>
                </a:extLst>
              </p:cNvPr>
              <p:cNvSpPr txBox="1"/>
              <p:nvPr/>
            </p:nvSpPr>
            <p:spPr>
              <a:xfrm>
                <a:off x="3246120" y="274320"/>
                <a:ext cx="55066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3600" b="0" dirty="0"/>
                  <a:t>Сферическая функция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760</m:t>
                        </m:r>
                      </m:sub>
                    </m:sSub>
                  </m:oMath>
                </a14:m>
                <a:endParaRPr lang="ru-RU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E6E1AE-8CF4-07F6-D942-654DBBC7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120" y="274320"/>
                <a:ext cx="5506636" cy="646331"/>
              </a:xfrm>
              <a:prstGeom prst="rect">
                <a:avLst/>
              </a:prstGeom>
              <a:blipFill>
                <a:blip r:embed="rId3"/>
                <a:stretch>
                  <a:fillRect l="-3448" t="-13462" b="-346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 descr="Изображение выглядит как диаграмма, Красочность, круг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009AF12-25C0-0ED8-6A1B-89261BAEC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1238765"/>
            <a:ext cx="10195560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7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C417A-6BEF-77E7-5B4F-06AE71AE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Векторное поле на сфере</a:t>
            </a:r>
            <a:endParaRPr lang="ru-RU" dirty="0"/>
          </a:p>
        </p:txBody>
      </p:sp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E8410B79-03DA-0839-C0AD-A1A2B915E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119145"/>
              </p:ext>
            </p:extLst>
          </p:nvPr>
        </p:nvGraphicFramePr>
        <p:xfrm>
          <a:off x="8969375" y="2960689"/>
          <a:ext cx="719137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528300" imgH="5270500" progId="Equation.DSMT4">
                  <p:embed/>
                </p:oleObj>
              </mc:Choice>
              <mc:Fallback>
                <p:oleObj name="Equation" r:id="rId3" imgW="10528300" imgH="5270500" progId="Equation.DSMT4">
                  <p:embed/>
                  <p:pic>
                    <p:nvPicPr>
                      <p:cNvPr id="3" name="Object 3">
                        <a:extLst>
                          <a:ext uri="{FF2B5EF4-FFF2-40B4-BE49-F238E27FC236}">
                            <a16:creationId xmlns:a16="http://schemas.microsoft.com/office/drawing/2014/main" id="{11C37FDA-1C26-17EE-83AC-DD172C062D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75" y="2960689"/>
                        <a:ext cx="719137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EBC3117-C3DC-A771-7B74-6E34B68F86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88959"/>
              </p:ext>
            </p:extLst>
          </p:nvPr>
        </p:nvGraphicFramePr>
        <p:xfrm>
          <a:off x="10968037" y="3992563"/>
          <a:ext cx="1223963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427700" imgH="5270500" progId="Equation.DSMT4">
                  <p:embed/>
                </p:oleObj>
              </mc:Choice>
              <mc:Fallback>
                <p:oleObj name="Equation" r:id="rId5" imgW="18427700" imgH="527050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D0624AF5-AE7D-903D-CCC9-F34D0FBEBF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8037" y="3992563"/>
                        <a:ext cx="1223963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7">
            <a:extLst>
              <a:ext uri="{FF2B5EF4-FFF2-40B4-BE49-F238E27FC236}">
                <a16:creationId xmlns:a16="http://schemas.microsoft.com/office/drawing/2014/main" id="{A8AA1D7A-B6C1-B925-16A8-11E8D798E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311" y="3490914"/>
            <a:ext cx="3024188" cy="28082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4A292400-1FFF-6F9B-03EB-AD75DFD19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311" y="4714875"/>
            <a:ext cx="3024188" cy="433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52F31B09-CF39-8CFF-275B-11C829367A13}"/>
              </a:ext>
            </a:extLst>
          </p:cNvPr>
          <p:cNvSpPr>
            <a:spLocks noChangeShapeType="1"/>
          </p:cNvSpPr>
          <p:nvPr/>
        </p:nvSpPr>
        <p:spPr bwMode="auto">
          <a:xfrm>
            <a:off x="9474199" y="3490914"/>
            <a:ext cx="0" cy="280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8" name="Arc 10">
            <a:extLst>
              <a:ext uri="{FF2B5EF4-FFF2-40B4-BE49-F238E27FC236}">
                <a16:creationId xmlns:a16="http://schemas.microsoft.com/office/drawing/2014/main" id="{FAEFE4E8-0E5F-C9D9-B6FE-5419F89B5152}"/>
              </a:ext>
            </a:extLst>
          </p:cNvPr>
          <p:cNvSpPr>
            <a:spLocks/>
          </p:cNvSpPr>
          <p:nvPr/>
        </p:nvSpPr>
        <p:spPr bwMode="auto">
          <a:xfrm>
            <a:off x="9401174" y="3490914"/>
            <a:ext cx="914400" cy="15843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FA6A540D-243D-3E35-559C-F8AF8CBD9F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74200" y="4067175"/>
            <a:ext cx="647693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F2B1F76E-0CF9-A10D-6732-A0F188395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21899" y="4067175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0DC2EB0C-8066-6CB1-CE45-3CC1AC8673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690099" y="3346451"/>
            <a:ext cx="43180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77A24340-10A6-8E3D-7DCF-019AC5E96131}"/>
              </a:ext>
            </a:extLst>
          </p:cNvPr>
          <p:cNvSpPr>
            <a:spLocks noChangeShapeType="1"/>
          </p:cNvSpPr>
          <p:nvPr/>
        </p:nvSpPr>
        <p:spPr bwMode="auto">
          <a:xfrm>
            <a:off x="9474199" y="4930776"/>
            <a:ext cx="8636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4EE891-D9CD-AE74-B11B-DEACB69BF12E}"/>
              </a:ext>
            </a:extLst>
          </p:cNvPr>
          <p:cNvSpPr txBox="1"/>
          <p:nvPr/>
        </p:nvSpPr>
        <p:spPr>
          <a:xfrm>
            <a:off x="694337" y="4210845"/>
            <a:ext cx="353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/>
              <a:t>Сфероидальные функции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902120-2491-B68E-A799-7C59FC91AA00}"/>
              </a:ext>
            </a:extLst>
          </p:cNvPr>
          <p:cNvSpPr txBox="1"/>
          <p:nvPr/>
        </p:nvSpPr>
        <p:spPr>
          <a:xfrm>
            <a:off x="661195" y="1806802"/>
            <a:ext cx="331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/>
              <a:t>Тороидальные функции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0C1399-A88B-F550-3CBE-2CB5A3185DB8}"/>
                  </a:ext>
                </a:extLst>
              </p:cNvPr>
              <p:cNvSpPr txBox="1"/>
              <p:nvPr/>
            </p:nvSpPr>
            <p:spPr>
              <a:xfrm>
                <a:off x="734218" y="2431934"/>
                <a:ext cx="6974682" cy="807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𝑛𝑘𝑙</m:t>
                          </m:r>
                        </m:sub>
                      </m:sSub>
                      <m:d>
                        <m:d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𝑛𝑘𝑙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func>
                            </m:den>
                          </m:f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𝑛𝑘𝑙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0C1399-A88B-F550-3CBE-2CB5A3185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18" y="2431934"/>
                <a:ext cx="6974682" cy="807722"/>
              </a:xfrm>
              <a:prstGeom prst="rect">
                <a:avLst/>
              </a:prstGeom>
              <a:blipFill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C65419-D727-0327-49DA-A301C5402EB6}"/>
                  </a:ext>
                </a:extLst>
              </p:cNvPr>
              <p:cNvSpPr txBox="1"/>
              <p:nvPr/>
            </p:nvSpPr>
            <p:spPr>
              <a:xfrm>
                <a:off x="694338" y="4895057"/>
                <a:ext cx="6974683" cy="807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𝑛𝑘𝑙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den>
                          </m:f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𝑛𝑘𝑙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𝑛𝑘𝑙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C65419-D727-0327-49DA-A301C540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38" y="4895057"/>
                <a:ext cx="6974683" cy="807722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495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58BD72F-C0EB-6A85-0A25-82BC61AFF4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sz="4400" b="0" dirty="0"/>
                  <a:t>Векторная сферическая функция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630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58BD72F-C0EB-6A85-0A25-82BC61AFF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Объект 4" descr="Изображение выглядит как текст, диаграмма, круг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926DCE3-DAC4-E3A8-890F-B2A28C31A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076728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58BD72F-C0EB-6A85-0A25-82BC61AFF4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sz="4400" b="0" dirty="0"/>
                  <a:t>Векторная сферическая функция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420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" name="Заголовок 1">
                <a:extLst>
                  <a:ext uri="{FF2B5EF4-FFF2-40B4-BE49-F238E27FC236}">
                    <a16:creationId xmlns:a16="http://schemas.microsoft.com/office/drawing/2014/main" id="{258BD72F-C0EB-6A85-0A25-82BC61AFF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Объект 8" descr="Изображение выглядит как текст, диаграмма, круг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74B7E49-4A3C-0D05-A5C9-3A4D52B21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806798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14DD6DB-E63A-C8EC-2375-04C00A52EC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/>
              <a:t>Разложение поля скоростей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989C03E-AFD7-8E74-8EB8-220BDB335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D2B6D925-A1E0-CAAA-59DD-58EFA5ED96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4114" y="3213100"/>
          <a:ext cx="705643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90000" imgH="7899400" progId="Equation.DSMT4">
                  <p:embed/>
                </p:oleObj>
              </mc:Choice>
              <mc:Fallback>
                <p:oleObj name="Equation" r:id="rId3" imgW="59690000" imgH="7899400" progId="Equation.DSMT4">
                  <p:embed/>
                  <p:pic>
                    <p:nvPicPr>
                      <p:cNvPr id="33796" name="Object 4">
                        <a:extLst>
                          <a:ext uri="{FF2B5EF4-FFF2-40B4-BE49-F238E27FC236}">
                            <a16:creationId xmlns:a16="http://schemas.microsoft.com/office/drawing/2014/main" id="{D2B6D925-A1E0-CAAA-59DD-58EFA5ED96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4" y="3213100"/>
                        <a:ext cx="7056437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Rectangle 5">
            <a:extLst>
              <a:ext uri="{FF2B5EF4-FFF2-40B4-BE49-F238E27FC236}">
                <a16:creationId xmlns:a16="http://schemas.microsoft.com/office/drawing/2014/main" id="{37E622CA-D031-7330-A6F7-C6B329EA7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823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3798" name="Object 6">
            <a:extLst>
              <a:ext uri="{FF2B5EF4-FFF2-40B4-BE49-F238E27FC236}">
                <a16:creationId xmlns:a16="http://schemas.microsoft.com/office/drawing/2014/main" id="{5D9245F5-D9A2-7F93-EC5B-57848B85EF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4114" y="4221163"/>
          <a:ext cx="266382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552900" imgH="8483600" progId="Equation.DSMT4">
                  <p:embed/>
                </p:oleObj>
              </mc:Choice>
              <mc:Fallback>
                <p:oleObj name="Equation" r:id="rId5" imgW="29552900" imgH="8483600" progId="Equation.DSMT4">
                  <p:embed/>
                  <p:pic>
                    <p:nvPicPr>
                      <p:cNvPr id="33798" name="Object 6">
                        <a:extLst>
                          <a:ext uri="{FF2B5EF4-FFF2-40B4-BE49-F238E27FC236}">
                            <a16:creationId xmlns:a16="http://schemas.microsoft.com/office/drawing/2014/main" id="{5D9245F5-D9A2-7F93-EC5B-57848B85EF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4" y="4221163"/>
                        <a:ext cx="2663825" cy="76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Rectangle 7">
            <a:extLst>
              <a:ext uri="{FF2B5EF4-FFF2-40B4-BE49-F238E27FC236}">
                <a16:creationId xmlns:a16="http://schemas.microsoft.com/office/drawing/2014/main" id="{681AFB1D-6CA5-972C-8F1C-0A258C361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823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3800" name="Object 8">
            <a:extLst>
              <a:ext uri="{FF2B5EF4-FFF2-40B4-BE49-F238E27FC236}">
                <a16:creationId xmlns:a16="http://schemas.microsoft.com/office/drawing/2014/main" id="{C562DE77-2C81-5559-6A5A-34FDF54146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75275" y="4797425"/>
          <a:ext cx="2438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8676600" imgH="8483600" progId="Equation.DSMT4">
                  <p:embed/>
                </p:oleObj>
              </mc:Choice>
              <mc:Fallback>
                <p:oleObj name="Equation" r:id="rId7" imgW="28676600" imgH="8483600" progId="Equation.DSMT4">
                  <p:embed/>
                  <p:pic>
                    <p:nvPicPr>
                      <p:cNvPr id="33800" name="Object 8">
                        <a:extLst>
                          <a:ext uri="{FF2B5EF4-FFF2-40B4-BE49-F238E27FC236}">
                            <a16:creationId xmlns:a16="http://schemas.microsoft.com/office/drawing/2014/main" id="{C562DE77-2C81-5559-6A5A-34FDF54146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5275" y="4797425"/>
                        <a:ext cx="24384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Rectangle 9">
            <a:extLst>
              <a:ext uri="{FF2B5EF4-FFF2-40B4-BE49-F238E27FC236}">
                <a16:creationId xmlns:a16="http://schemas.microsoft.com/office/drawing/2014/main" id="{B4DF4F92-CF1B-C4C5-CFF1-6B2F7BE6D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823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33802" name="Object 10">
            <a:extLst>
              <a:ext uri="{FF2B5EF4-FFF2-40B4-BE49-F238E27FC236}">
                <a16:creationId xmlns:a16="http://schemas.microsoft.com/office/drawing/2014/main" id="{8E2083C8-2D21-1EB3-8EAE-A602028527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5864" y="5516563"/>
          <a:ext cx="250983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260800" imgH="8483600" progId="Equation.DSMT4">
                  <p:embed/>
                </p:oleObj>
              </mc:Choice>
              <mc:Fallback>
                <p:oleObj name="Equation" r:id="rId9" imgW="29260800" imgH="8483600" progId="Equation.DSMT4">
                  <p:embed/>
                  <p:pic>
                    <p:nvPicPr>
                      <p:cNvPr id="33802" name="Object 10">
                        <a:extLst>
                          <a:ext uri="{FF2B5EF4-FFF2-40B4-BE49-F238E27FC236}">
                            <a16:creationId xmlns:a16="http://schemas.microsoft.com/office/drawing/2014/main" id="{8E2083C8-2D21-1EB3-8EAE-A602028527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5516563"/>
                        <a:ext cx="2509837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3" name="Object 11">
            <a:extLst>
              <a:ext uri="{FF2B5EF4-FFF2-40B4-BE49-F238E27FC236}">
                <a16:creationId xmlns:a16="http://schemas.microsoft.com/office/drawing/2014/main" id="{BCE24193-4D16-F289-66B2-F7D2EFD0AA7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279651" y="1700214"/>
          <a:ext cx="77771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1790600" imgH="5270500" progId="Equation.DSMT4">
                  <p:embed/>
                </p:oleObj>
              </mc:Choice>
              <mc:Fallback>
                <p:oleObj name="Equation" r:id="rId11" imgW="51790600" imgH="5270500" progId="Equation.DSMT4">
                  <p:embed/>
                  <p:pic>
                    <p:nvPicPr>
                      <p:cNvPr id="33803" name="Object 11">
                        <a:extLst>
                          <a:ext uri="{FF2B5EF4-FFF2-40B4-BE49-F238E27FC236}">
                            <a16:creationId xmlns:a16="http://schemas.microsoft.com/office/drawing/2014/main" id="{BCE24193-4D16-F289-66B2-F7D2EFD0AA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1" y="1700214"/>
                        <a:ext cx="7777163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61147D-1B69-4274-E9DD-3A0BCF760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Физические и формальные модели</a:t>
            </a: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96DC7A43-68DD-1D08-5BC3-4831D6CADC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633630"/>
              </p:ext>
            </p:extLst>
          </p:nvPr>
        </p:nvGraphicFramePr>
        <p:xfrm>
          <a:off x="2445544" y="2851149"/>
          <a:ext cx="35623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721300" imgH="8191500" progId="Equation.DSMT4">
                  <p:embed/>
                </p:oleObj>
              </mc:Choice>
              <mc:Fallback>
                <p:oleObj name="Equation" r:id="rId3" imgW="30721300" imgH="8191500" progId="Equation.DSMT4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96DC7A43-68DD-1D08-5BC3-4831D6CADC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5544" y="2851149"/>
                        <a:ext cx="35623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97B89FD1-467E-61D4-DB6B-46AB3F62DD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199479"/>
              </p:ext>
            </p:extLst>
          </p:nvPr>
        </p:nvGraphicFramePr>
        <p:xfrm>
          <a:off x="2445544" y="1837531"/>
          <a:ext cx="6938962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9690000" imgH="7899400" progId="Equation.DSMT4">
                  <p:embed/>
                </p:oleObj>
              </mc:Choice>
              <mc:Fallback>
                <p:oleObj name="Equation" r:id="rId5" imgW="59690000" imgH="7899400" progId="Equation.DSMT4">
                  <p:embed/>
                  <p:pic>
                    <p:nvPicPr>
                      <p:cNvPr id="8" name="Object 9">
                        <a:extLst>
                          <a:ext uri="{FF2B5EF4-FFF2-40B4-BE49-F238E27FC236}">
                            <a16:creationId xmlns:a16="http://schemas.microsoft.com/office/drawing/2014/main" id="{97B89FD1-467E-61D4-DB6B-46AB3F62DD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5544" y="1837531"/>
                        <a:ext cx="6938962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DEB56B-65A2-5AB3-8EC6-CCC648F39EC1}"/>
                  </a:ext>
                </a:extLst>
              </p:cNvPr>
              <p:cNvSpPr txBox="1"/>
              <p:nvPr/>
            </p:nvSpPr>
            <p:spPr>
              <a:xfrm>
                <a:off x="4534995" y="4368800"/>
                <a:ext cx="3203954" cy="63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↔"/>
                          <m:vertJc m:val="bot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?</m:t>
                          </m:r>
                        </m:e>
                      </m:groupCh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𝑛𝑘𝑙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𝑛𝑘𝑙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𝑛𝑘𝑙</m:t>
                          </m:r>
                        </m:sub>
                      </m:sSub>
                    </m:oMath>
                  </m:oMathPara>
                </a14:m>
                <a:endParaRPr lang="ru-RU" sz="28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DEB56B-65A2-5AB3-8EC6-CCC648F39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995" y="4368800"/>
                <a:ext cx="3203954" cy="634276"/>
              </a:xfrm>
              <a:prstGeom prst="rect">
                <a:avLst/>
              </a:prstGeom>
              <a:blipFill>
                <a:blip r:embed="rId7"/>
                <a:stretch>
                  <a:fillRect l="-1186" t="-3922" b="-509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7DD60A4-9B4A-416C-F700-D336285EA6CD}"/>
              </a:ext>
            </a:extLst>
          </p:cNvPr>
          <p:cNvSpPr txBox="1"/>
          <p:nvPr/>
        </p:nvSpPr>
        <p:spPr>
          <a:xfrm>
            <a:off x="1172295" y="5273636"/>
            <a:ext cx="104687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ru-RU" sz="2800"/>
              <a:t>Физический смысл коэффициентов при сферических гармониках</a:t>
            </a:r>
          </a:p>
          <a:p>
            <a:pPr marL="342900" indent="-342900">
              <a:buAutoNum type="arabicParenR"/>
            </a:pPr>
            <a:r>
              <a:rPr lang="ru-RU" sz="2800"/>
              <a:t>Полнота физической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317058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ADDF3-4321-5C53-2019-5EA0D0BE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CFBB3A-DDA8-19C0-B7A8-33C377DE9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Описание каталога </a:t>
            </a:r>
            <a:r>
              <a:rPr lang="en-US" dirty="0"/>
              <a:t>GAIA DR3 with RV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Классический кинематический анализ данных каталога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Кинематический анализ на основе векторных сферических функций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u="sng" dirty="0"/>
              <a:t>Кинематический анализ на основе функций 2-го порядка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u="sng" dirty="0"/>
              <a:t>Физический смысл коэффициентов модели 2-го порядка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330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8C5B4-062A-7BDB-704A-BCFB0DFF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altLang="ru-RU" sz="3200" dirty="0"/>
              <a:t>Связь кинематических параметров модели Огородникова-Милна с коэффициентами векторного сферического разложения</a:t>
            </a:r>
            <a:r>
              <a:rPr lang="en-US" altLang="ru-RU" sz="3200" dirty="0"/>
              <a:t> (</a:t>
            </a:r>
            <a:r>
              <a:rPr lang="ru-RU" altLang="ru-RU" sz="3200" dirty="0"/>
              <a:t>Витязев, Цветков, 2009, 2014)</a:t>
            </a:r>
            <a:endParaRPr lang="ru-RU" sz="3200" dirty="0"/>
          </a:p>
        </p:txBody>
      </p:sp>
      <p:pic>
        <p:nvPicPr>
          <p:cNvPr id="3" name="Picture 169">
            <a:extLst>
              <a:ext uri="{FF2B5EF4-FFF2-40B4-BE49-F238E27FC236}">
                <a16:creationId xmlns:a16="http://schemas.microsoft.com/office/drawing/2014/main" id="{C135DFDB-95A7-CF7C-F84B-1B8AB870A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7780"/>
          <a:stretch>
            <a:fillRect/>
          </a:stretch>
        </p:blipFill>
        <p:spPr bwMode="auto">
          <a:xfrm>
            <a:off x="483976" y="1818358"/>
            <a:ext cx="5612024" cy="503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641C0925-7175-B978-B19C-10EE32D39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2" r="20941"/>
          <a:stretch>
            <a:fillRect/>
          </a:stretch>
        </p:blipFill>
        <p:spPr bwMode="auto">
          <a:xfrm>
            <a:off x="5881856" y="1760820"/>
            <a:ext cx="5761136" cy="509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301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804B12C-0265-A440-89EF-6DEF9987F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0"/>
            <a:ext cx="9036050" cy="1143000"/>
          </a:xfrm>
        </p:spPr>
        <p:txBody>
          <a:bodyPr/>
          <a:lstStyle/>
          <a:p>
            <a:r>
              <a:rPr lang="ru-RU" altLang="ru-RU" sz="1600" i="1" dirty="0"/>
              <a:t>«Спектр» разложения собственных движений для звезд расстояний 835–1040 </a:t>
            </a:r>
            <a:r>
              <a:rPr lang="ru-RU" altLang="ru-RU" sz="1600" i="1" dirty="0" err="1"/>
              <a:t>пк</a:t>
            </a:r>
            <a:r>
              <a:rPr lang="ru-RU" altLang="ru-RU" sz="1600" i="1" dirty="0"/>
              <a:t>, слева – коэффициенты </a:t>
            </a:r>
            <a:r>
              <a:rPr lang="en-US" altLang="ru-RU" sz="1600" i="1" dirty="0" err="1">
                <a:latin typeface="Times New Roman" panose="02020603050405020304" pitchFamily="18" charset="0"/>
              </a:rPr>
              <a:t>t</a:t>
            </a:r>
            <a:r>
              <a:rPr lang="en-US" altLang="ru-RU" sz="1600" i="1" baseline="-25000" dirty="0" err="1">
                <a:latin typeface="Times New Roman" panose="02020603050405020304" pitchFamily="18" charset="0"/>
              </a:rPr>
              <a:t>j</a:t>
            </a:r>
            <a:r>
              <a:rPr lang="ru-RU" altLang="ru-RU" sz="1600" i="1" dirty="0"/>
              <a:t>, справа – </a:t>
            </a:r>
            <a:r>
              <a:rPr lang="en-US" altLang="ru-RU" sz="1600" i="1" dirty="0" err="1">
                <a:latin typeface="Times New Roman" panose="02020603050405020304" pitchFamily="18" charset="0"/>
              </a:rPr>
              <a:t>s</a:t>
            </a:r>
            <a:r>
              <a:rPr lang="en-US" altLang="ru-RU" sz="1600" i="1" baseline="-25000" dirty="0" err="1">
                <a:latin typeface="Times New Roman" panose="02020603050405020304" pitchFamily="18" charset="0"/>
              </a:rPr>
              <a:t>j</a:t>
            </a:r>
            <a:r>
              <a:rPr lang="ru-RU" altLang="ru-RU" sz="1600" i="1" dirty="0">
                <a:latin typeface="Times New Roman" panose="02020603050405020304" pitchFamily="18" charset="0"/>
              </a:rPr>
              <a:t>.</a:t>
            </a:r>
            <a:r>
              <a:rPr lang="ru-RU" altLang="ru-RU" sz="1600" i="1" dirty="0"/>
              <a:t> Использована линейная нумерация коэффициентов.</a:t>
            </a:r>
            <a:br>
              <a:rPr lang="ru-RU" altLang="ru-RU" sz="1600" i="1" dirty="0"/>
            </a:br>
            <a:r>
              <a:rPr lang="ru-RU" altLang="ru-RU" sz="1600" i="1" dirty="0"/>
              <a:t> По вертикальной оси – значение коэффициентов в км/</a:t>
            </a:r>
            <a:r>
              <a:rPr lang="ru-RU" altLang="ru-RU" sz="1600" i="1" dirty="0" err="1"/>
              <a:t>с·Кпк</a:t>
            </a:r>
            <a:r>
              <a:rPr lang="ru-RU" altLang="ru-RU" sz="1600" i="1" baseline="30000" dirty="0"/>
              <a:t>–1</a:t>
            </a:r>
            <a:r>
              <a:rPr lang="ru-RU" altLang="ru-RU" sz="1600" i="1" dirty="0"/>
              <a:t>.</a:t>
            </a:r>
          </a:p>
        </p:txBody>
      </p:sp>
      <p:pic>
        <p:nvPicPr>
          <p:cNvPr id="47109" name="Picture 5">
            <a:extLst>
              <a:ext uri="{FF2B5EF4-FFF2-40B4-BE49-F238E27FC236}">
                <a16:creationId xmlns:a16="http://schemas.microsoft.com/office/drawing/2014/main" id="{29172307-A0F5-2B52-00CB-5CD61AD5B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1052514"/>
            <a:ext cx="79914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E4E0568-156E-996E-D379-E7AD88FC52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0" y="0"/>
            <a:ext cx="9036050" cy="1143000"/>
          </a:xfrm>
        </p:spPr>
        <p:txBody>
          <a:bodyPr/>
          <a:lstStyle/>
          <a:p>
            <a:r>
              <a:rPr lang="ru-RU" altLang="ru-RU" sz="1600" i="1" dirty="0"/>
              <a:t>«Спектр» разложения лучевых скоростей звезд для расстояний 835–1040 </a:t>
            </a:r>
            <a:r>
              <a:rPr lang="ru-RU" altLang="ru-RU" sz="1600" i="1" dirty="0" err="1"/>
              <a:t>пк</a:t>
            </a:r>
            <a:r>
              <a:rPr lang="ru-RU" altLang="ru-RU" sz="1600" i="1" dirty="0"/>
              <a:t>. Использована линейная нумерация коэффициентов. </a:t>
            </a:r>
            <a:br>
              <a:rPr lang="ru-RU" altLang="ru-RU" sz="1600" i="1" dirty="0"/>
            </a:br>
            <a:r>
              <a:rPr lang="ru-RU" altLang="ru-RU" sz="1600" i="1" dirty="0"/>
              <a:t>По вертикальной оси – значение коэффициентов в км/с.</a:t>
            </a:r>
          </a:p>
        </p:txBody>
      </p:sp>
      <p:pic>
        <p:nvPicPr>
          <p:cNvPr id="52229" name="Picture 5">
            <a:extLst>
              <a:ext uri="{FF2B5EF4-FFF2-40B4-BE49-F238E27FC236}">
                <a16:creationId xmlns:a16="http://schemas.microsoft.com/office/drawing/2014/main" id="{772806E7-0684-E781-BD38-8E51ED02C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4" y="1125539"/>
            <a:ext cx="7354887" cy="52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D66E5D7E-CF0F-9D06-3BC2-24CEC10AC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 err="1"/>
              <a:t>Внемодельные</a:t>
            </a:r>
            <a:r>
              <a:rPr lang="ru-RU" altLang="ru-RU" dirty="0"/>
              <a:t> гармоники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82EED5-2A3F-84C4-4D22-990752048D20}"/>
                  </a:ext>
                </a:extLst>
              </p:cNvPr>
              <p:cNvSpPr txBox="1"/>
              <p:nvPr/>
            </p:nvSpPr>
            <p:spPr>
              <a:xfrm>
                <a:off x="2159000" y="2680875"/>
                <a:ext cx="8305800" cy="2306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км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кпк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310</m:t>
                          </m:r>
                        </m:sub>
                      </m:sSub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−19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км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кпк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км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кпк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310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−19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км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кпк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smtClean="0">
                          <a:latin typeface="Cambria Math" panose="02040503050406030204" pitchFamily="18" charset="0"/>
                        </a:rPr>
                        <m:t>13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км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кпк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211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22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км</m:t>
                          </m:r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кпк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82EED5-2A3F-84C4-4D22-990752048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0" y="2680875"/>
                <a:ext cx="8305800" cy="2306978"/>
              </a:xfrm>
              <a:prstGeom prst="rect">
                <a:avLst/>
              </a:prstGeom>
              <a:blipFill>
                <a:blip r:embed="rId3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C263C9-F078-797A-67D9-B620C047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параметров нелинейной кинематической модели вращения Галактики в декартовых координатах</a:t>
            </a:r>
          </a:p>
        </p:txBody>
      </p:sp>
    </p:spTree>
    <p:extLst>
      <p:ext uri="{BB962C8B-B14F-4D97-AF65-F5344CB8AC3E}">
        <p14:creationId xmlns:p14="http://schemas.microsoft.com/office/powerpoint/2010/main" val="968149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C52466-E64B-12C2-0580-ED72D743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Огородникова-Милна в декартовых координатах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D840FAA-D07E-96A8-A06B-F471A9515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552488"/>
              </p:ext>
            </p:extLst>
          </p:nvPr>
        </p:nvGraphicFramePr>
        <p:xfrm>
          <a:off x="3530600" y="2265383"/>
          <a:ext cx="5130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642300" imgH="5562600" progId="Equation.DSMT4">
                  <p:embed/>
                </p:oleObj>
              </mc:Choice>
              <mc:Fallback>
                <p:oleObj name="Equation" r:id="rId3" imgW="33642300" imgH="55626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D840FAA-D07E-96A8-A06B-F471A95151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600" y="2265383"/>
                        <a:ext cx="51308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62BF6-6685-F50A-047A-46F9BD54CA0E}"/>
                  </a:ext>
                </a:extLst>
              </p:cNvPr>
              <p:cNvSpPr txBox="1"/>
              <p:nvPr/>
            </p:nvSpPr>
            <p:spPr>
              <a:xfrm>
                <a:off x="1203158" y="3678278"/>
                <a:ext cx="10333406" cy="13871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/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62BF6-6685-F50A-047A-46F9BD54C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158" y="3678278"/>
                <a:ext cx="10333406" cy="1387175"/>
              </a:xfrm>
              <a:prstGeom prst="rect">
                <a:avLst/>
              </a:prstGeom>
              <a:blipFill>
                <a:blip r:embed="rId5"/>
                <a:stretch>
                  <a:fillRect t="-1818" b="-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8421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0977D0-FC82-959F-3A9C-AA4846C9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AA4E39-AAA7-6FD9-52D8-596647F83682}"/>
                  </a:ext>
                </a:extLst>
              </p:cNvPr>
              <p:cNvSpPr txBox="1"/>
              <p:nvPr/>
            </p:nvSpPr>
            <p:spPr>
              <a:xfrm>
                <a:off x="2776790" y="1930173"/>
                <a:ext cx="6638420" cy="1664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2AA4E39-AAA7-6FD9-52D8-596647F83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790" y="1930173"/>
                <a:ext cx="6638420" cy="1664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6C7C33-D89F-DD8A-868B-EEEDBE6E9FC2}"/>
                  </a:ext>
                </a:extLst>
              </p:cNvPr>
              <p:cNvSpPr txBox="1"/>
              <p:nvPr/>
            </p:nvSpPr>
            <p:spPr>
              <a:xfrm>
                <a:off x="3048000" y="4027596"/>
                <a:ext cx="6096000" cy="145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6C7C33-D89F-DD8A-868B-EEEDBE6E9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027596"/>
                <a:ext cx="6096000" cy="1459887"/>
              </a:xfrm>
              <a:prstGeom prst="rect">
                <a:avLst/>
              </a:prstGeom>
              <a:blipFill>
                <a:blip r:embed="rId4"/>
                <a:stretch>
                  <a:fillRect l="-25000" t="-215517" b="-307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002E1D-6A75-D931-61EB-D04E42D5AB0C}"/>
                  </a:ext>
                </a:extLst>
              </p:cNvPr>
              <p:cNvSpPr txBox="1"/>
              <p:nvPr/>
            </p:nvSpPr>
            <p:spPr>
              <a:xfrm>
                <a:off x="5867400" y="3429000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⇕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002E1D-6A75-D931-61EB-D04E42D5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429000"/>
                <a:ext cx="45720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874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D98FF-F2A3-108E-31C2-EC71D5C2C3E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ru-RU" sz="4000" dirty="0">
                <a:effectLst/>
              </a:rPr>
              <a:t>Коэффициенты линейной̆ модели</a:t>
            </a:r>
            <a:endParaRPr lang="ru-RU" sz="8000" dirty="0"/>
          </a:p>
        </p:txBody>
      </p:sp>
      <p:pic>
        <p:nvPicPr>
          <p:cNvPr id="29724" name="Picture 28">
            <a:extLst>
              <a:ext uri="{FF2B5EF4-FFF2-40B4-BE49-F238E27FC236}">
                <a16:creationId xmlns:a16="http://schemas.microsoft.com/office/drawing/2014/main" id="{E4B489BB-5679-46E5-958E-67934DEB4E49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3" name="Picture 27">
            <a:extLst>
              <a:ext uri="{FF2B5EF4-FFF2-40B4-BE49-F238E27FC236}">
                <a16:creationId xmlns:a16="http://schemas.microsoft.com/office/drawing/2014/main" id="{8510E842-4CA0-4BC8-B756-F608602E46DB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33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2" name="Picture 26">
            <a:extLst>
              <a:ext uri="{FF2B5EF4-FFF2-40B4-BE49-F238E27FC236}">
                <a16:creationId xmlns:a16="http://schemas.microsoft.com/office/drawing/2014/main" id="{8D3220DB-963E-45B1-9BE3-0C77340EEDD6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1" name="Picture 25">
            <a:extLst>
              <a:ext uri="{FF2B5EF4-FFF2-40B4-BE49-F238E27FC236}">
                <a16:creationId xmlns:a16="http://schemas.microsoft.com/office/drawing/2014/main" id="{3520E016-1571-4E56-A0D8-BFB904ABB393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0" name="Picture 24">
            <a:extLst>
              <a:ext uri="{FF2B5EF4-FFF2-40B4-BE49-F238E27FC236}">
                <a16:creationId xmlns:a16="http://schemas.microsoft.com/office/drawing/2014/main" id="{5929DB6F-DA67-42A7-A9DE-587E211351ED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9" name="Picture 23">
            <a:extLst>
              <a:ext uri="{FF2B5EF4-FFF2-40B4-BE49-F238E27FC236}">
                <a16:creationId xmlns:a16="http://schemas.microsoft.com/office/drawing/2014/main" id="{98986EF9-82B3-48FB-828A-E953BF37A74C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33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8" name="Picture 22">
            <a:extLst>
              <a:ext uri="{FF2B5EF4-FFF2-40B4-BE49-F238E27FC236}">
                <a16:creationId xmlns:a16="http://schemas.microsoft.com/office/drawing/2014/main" id="{EF79AD6C-8A07-4C82-BFD6-A23C7DADC559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7" name="Picture 21">
            <a:extLst>
              <a:ext uri="{FF2B5EF4-FFF2-40B4-BE49-F238E27FC236}">
                <a16:creationId xmlns:a16="http://schemas.microsoft.com/office/drawing/2014/main" id="{A0A05C1B-07CD-42AD-8658-7ED0FF82E801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6" name="Picture 20">
            <a:extLst>
              <a:ext uri="{FF2B5EF4-FFF2-40B4-BE49-F238E27FC236}">
                <a16:creationId xmlns:a16="http://schemas.microsoft.com/office/drawing/2014/main" id="{3E2B2AA4-8FB2-4AFE-B4DC-E4928E4CEF0A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5" name="Picture 19">
            <a:extLst>
              <a:ext uri="{FF2B5EF4-FFF2-40B4-BE49-F238E27FC236}">
                <a16:creationId xmlns:a16="http://schemas.microsoft.com/office/drawing/2014/main" id="{CED64332-958E-4543-A087-2FC2673E70A5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33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4" name="Picture 18">
            <a:extLst>
              <a:ext uri="{FF2B5EF4-FFF2-40B4-BE49-F238E27FC236}">
                <a16:creationId xmlns:a16="http://schemas.microsoft.com/office/drawing/2014/main" id="{57DAA653-7A53-4A4E-B2BD-EEC90F5D5E93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3" name="Picture 17">
            <a:extLst>
              <a:ext uri="{FF2B5EF4-FFF2-40B4-BE49-F238E27FC236}">
                <a16:creationId xmlns:a16="http://schemas.microsoft.com/office/drawing/2014/main" id="{41A251AB-A367-4CD3-B01C-EE28AD4F6BFC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7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2" name="Picture 16">
            <a:extLst>
              <a:ext uri="{FF2B5EF4-FFF2-40B4-BE49-F238E27FC236}">
                <a16:creationId xmlns:a16="http://schemas.microsoft.com/office/drawing/2014/main" id="{DE601AAC-7BD1-4C2C-979A-4756D6B4990E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1" name="Picture 15">
            <a:extLst>
              <a:ext uri="{FF2B5EF4-FFF2-40B4-BE49-F238E27FC236}">
                <a16:creationId xmlns:a16="http://schemas.microsoft.com/office/drawing/2014/main" id="{D8087E6C-54A6-4C49-94BF-8CCBC323E807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0" name="Picture 14">
            <a:extLst>
              <a:ext uri="{FF2B5EF4-FFF2-40B4-BE49-F238E27FC236}">
                <a16:creationId xmlns:a16="http://schemas.microsoft.com/office/drawing/2014/main" id="{1B9F942D-6E6C-4BC7-812B-B2D042E0D47E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9" name="Picture 13">
            <a:extLst>
              <a:ext uri="{FF2B5EF4-FFF2-40B4-BE49-F238E27FC236}">
                <a16:creationId xmlns:a16="http://schemas.microsoft.com/office/drawing/2014/main" id="{B795563D-2AB0-4809-856A-11053ABB13FB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>
            <a:extLst>
              <a:ext uri="{FF2B5EF4-FFF2-40B4-BE49-F238E27FC236}">
                <a16:creationId xmlns:a16="http://schemas.microsoft.com/office/drawing/2014/main" id="{DEC08059-75C7-4ABD-8A24-79974FB03021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7" name="Picture 11">
            <a:extLst>
              <a:ext uri="{FF2B5EF4-FFF2-40B4-BE49-F238E27FC236}">
                <a16:creationId xmlns:a16="http://schemas.microsoft.com/office/drawing/2014/main" id="{3297EB67-4BB0-4553-BA2C-C2845D16AB8F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>
            <a:extLst>
              <a:ext uri="{FF2B5EF4-FFF2-40B4-BE49-F238E27FC236}">
                <a16:creationId xmlns:a16="http://schemas.microsoft.com/office/drawing/2014/main" id="{DF5D7909-166D-4F9D-BB57-90AFEE993FEB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5" name="Picture 9">
            <a:extLst>
              <a:ext uri="{FF2B5EF4-FFF2-40B4-BE49-F238E27FC236}">
                <a16:creationId xmlns:a16="http://schemas.microsoft.com/office/drawing/2014/main" id="{2AE734F6-CC58-46DC-8041-02F32686C267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>
            <a:extLst>
              <a:ext uri="{FF2B5EF4-FFF2-40B4-BE49-F238E27FC236}">
                <a16:creationId xmlns:a16="http://schemas.microsoft.com/office/drawing/2014/main" id="{2083AAB4-5AF9-4C03-912E-4826837C6164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3" name="Picture 7">
            <a:extLst>
              <a:ext uri="{FF2B5EF4-FFF2-40B4-BE49-F238E27FC236}">
                <a16:creationId xmlns:a16="http://schemas.microsoft.com/office/drawing/2014/main" id="{88D1E5CF-6937-4574-A677-61FE9F15D59B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E96E4670-BAE2-4DC0-AB27-4AE7B70B8C31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>
            <a:extLst>
              <a:ext uri="{FF2B5EF4-FFF2-40B4-BE49-F238E27FC236}">
                <a16:creationId xmlns:a16="http://schemas.microsoft.com/office/drawing/2014/main" id="{A71BA4F2-1A66-4B2E-856A-EBA324118793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B0083093-9B0D-4FB6-A35B-636EE965D32E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9" name="Picture 3">
            <a:extLst>
              <a:ext uri="{FF2B5EF4-FFF2-40B4-BE49-F238E27FC236}">
                <a16:creationId xmlns:a16="http://schemas.microsoft.com/office/drawing/2014/main" id="{B4E5C9A1-EDF3-4A88-A5EF-E686761C8F10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0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65B5D70-8A00-4B96-AF04-2E06A3FD2D90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0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" name="Picture 1">
            <a:extLst>
              <a:ext uri="{FF2B5EF4-FFF2-40B4-BE49-F238E27FC236}">
                <a16:creationId xmlns:a16="http://schemas.microsoft.com/office/drawing/2014/main" id="{B2AA7EA3-3F43-41A2-8523-20C2E9E5E7F5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09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52" name="Picture 56">
            <a:extLst>
              <a:ext uri="{FF2B5EF4-FFF2-40B4-BE49-F238E27FC236}">
                <a16:creationId xmlns:a16="http://schemas.microsoft.com/office/drawing/2014/main" id="{FA2FDE8E-77FE-4362-A4E2-9F4EE6192CFF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51" name="Picture 55">
            <a:extLst>
              <a:ext uri="{FF2B5EF4-FFF2-40B4-BE49-F238E27FC236}">
                <a16:creationId xmlns:a16="http://schemas.microsoft.com/office/drawing/2014/main" id="{1AD4E2B4-9BF0-4446-BB2F-C993A1689238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33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50" name="Picture 54">
            <a:extLst>
              <a:ext uri="{FF2B5EF4-FFF2-40B4-BE49-F238E27FC236}">
                <a16:creationId xmlns:a16="http://schemas.microsoft.com/office/drawing/2014/main" id="{1115F001-E423-4F68-81BE-E61E8A898F46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9" name="Picture 53">
            <a:extLst>
              <a:ext uri="{FF2B5EF4-FFF2-40B4-BE49-F238E27FC236}">
                <a16:creationId xmlns:a16="http://schemas.microsoft.com/office/drawing/2014/main" id="{A0CC4FA8-53D6-498A-9491-79325C33BCBB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8" name="Picture 52">
            <a:extLst>
              <a:ext uri="{FF2B5EF4-FFF2-40B4-BE49-F238E27FC236}">
                <a16:creationId xmlns:a16="http://schemas.microsoft.com/office/drawing/2014/main" id="{9227CD72-229E-40B3-8FE2-4F179E6DD8B1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7" name="Picture 51">
            <a:extLst>
              <a:ext uri="{FF2B5EF4-FFF2-40B4-BE49-F238E27FC236}">
                <a16:creationId xmlns:a16="http://schemas.microsoft.com/office/drawing/2014/main" id="{D5F6D354-3549-4CEF-AA66-5841117D049A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33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6" name="Picture 50">
            <a:extLst>
              <a:ext uri="{FF2B5EF4-FFF2-40B4-BE49-F238E27FC236}">
                <a16:creationId xmlns:a16="http://schemas.microsoft.com/office/drawing/2014/main" id="{0441A73B-0A82-498D-AD98-14D03F577B49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5" name="Picture 49">
            <a:extLst>
              <a:ext uri="{FF2B5EF4-FFF2-40B4-BE49-F238E27FC236}">
                <a16:creationId xmlns:a16="http://schemas.microsoft.com/office/drawing/2014/main" id="{411C6F4C-2462-49EC-B3BE-F897F27C8C1E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4" name="Picture 48">
            <a:extLst>
              <a:ext uri="{FF2B5EF4-FFF2-40B4-BE49-F238E27FC236}">
                <a16:creationId xmlns:a16="http://schemas.microsoft.com/office/drawing/2014/main" id="{22D0F45F-3A97-40C0-A434-69AB90BB376C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3" name="Picture 47">
            <a:extLst>
              <a:ext uri="{FF2B5EF4-FFF2-40B4-BE49-F238E27FC236}">
                <a16:creationId xmlns:a16="http://schemas.microsoft.com/office/drawing/2014/main" id="{DCED7DD1-FB6D-4F4C-A0F2-06D4FAC9173D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33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2" name="Picture 46">
            <a:extLst>
              <a:ext uri="{FF2B5EF4-FFF2-40B4-BE49-F238E27FC236}">
                <a16:creationId xmlns:a16="http://schemas.microsoft.com/office/drawing/2014/main" id="{FFA9E6FC-BB30-45E8-BB62-DEB2054A577F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1" name="Picture 45">
            <a:extLst>
              <a:ext uri="{FF2B5EF4-FFF2-40B4-BE49-F238E27FC236}">
                <a16:creationId xmlns:a16="http://schemas.microsoft.com/office/drawing/2014/main" id="{1C00ED27-9D53-4DBD-BE82-BC4BEC4A921C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7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0" name="Picture 44">
            <a:extLst>
              <a:ext uri="{FF2B5EF4-FFF2-40B4-BE49-F238E27FC236}">
                <a16:creationId xmlns:a16="http://schemas.microsoft.com/office/drawing/2014/main" id="{E933D9DE-168A-4063-9396-A755A90B3B62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9" name="Picture 43">
            <a:extLst>
              <a:ext uri="{FF2B5EF4-FFF2-40B4-BE49-F238E27FC236}">
                <a16:creationId xmlns:a16="http://schemas.microsoft.com/office/drawing/2014/main" id="{CE544E16-22C3-4495-AEEF-E58C06ECABFC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8" name="Picture 42">
            <a:extLst>
              <a:ext uri="{FF2B5EF4-FFF2-40B4-BE49-F238E27FC236}">
                <a16:creationId xmlns:a16="http://schemas.microsoft.com/office/drawing/2014/main" id="{BD5F2455-9525-4F3A-AFFF-8A4CDD994CBB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7" name="Picture 41">
            <a:extLst>
              <a:ext uri="{FF2B5EF4-FFF2-40B4-BE49-F238E27FC236}">
                <a16:creationId xmlns:a16="http://schemas.microsoft.com/office/drawing/2014/main" id="{0DB55853-5D07-430A-9D0D-6DA8B6691861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6" name="Picture 40">
            <a:extLst>
              <a:ext uri="{FF2B5EF4-FFF2-40B4-BE49-F238E27FC236}">
                <a16:creationId xmlns:a16="http://schemas.microsoft.com/office/drawing/2014/main" id="{C38F74B9-3514-44DF-A07B-73797501DFE2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4" name="Picture 38">
            <a:extLst>
              <a:ext uri="{FF2B5EF4-FFF2-40B4-BE49-F238E27FC236}">
                <a16:creationId xmlns:a16="http://schemas.microsoft.com/office/drawing/2014/main" id="{62235B8E-F23A-4C69-8A5B-F3D3889C4663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2" name="Picture 36">
            <a:extLst>
              <a:ext uri="{FF2B5EF4-FFF2-40B4-BE49-F238E27FC236}">
                <a16:creationId xmlns:a16="http://schemas.microsoft.com/office/drawing/2014/main" id="{5E40561B-A13F-45D3-AF9B-DC8897B0CB1E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0" name="Picture 34">
            <a:extLst>
              <a:ext uri="{FF2B5EF4-FFF2-40B4-BE49-F238E27FC236}">
                <a16:creationId xmlns:a16="http://schemas.microsoft.com/office/drawing/2014/main" id="{7D8EB0F2-4339-4B9F-8AC2-63568B712C83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8" name="Picture 32">
            <a:extLst>
              <a:ext uri="{FF2B5EF4-FFF2-40B4-BE49-F238E27FC236}">
                <a16:creationId xmlns:a16="http://schemas.microsoft.com/office/drawing/2014/main" id="{C81D3CA4-5C22-40BD-8030-784D4B8D3B68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80" name="Picture 84">
            <a:extLst>
              <a:ext uri="{FF2B5EF4-FFF2-40B4-BE49-F238E27FC236}">
                <a16:creationId xmlns:a16="http://schemas.microsoft.com/office/drawing/2014/main" id="{7C1FD18E-94EA-4C92-AC36-03942A9637FA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78" name="Picture 82">
            <a:extLst>
              <a:ext uri="{FF2B5EF4-FFF2-40B4-BE49-F238E27FC236}">
                <a16:creationId xmlns:a16="http://schemas.microsoft.com/office/drawing/2014/main" id="{DECF9204-C42A-4E42-AB9B-B65C51516E15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76" name="Picture 80">
            <a:extLst>
              <a:ext uri="{FF2B5EF4-FFF2-40B4-BE49-F238E27FC236}">
                <a16:creationId xmlns:a16="http://schemas.microsoft.com/office/drawing/2014/main" id="{561B4071-15BD-41EF-A2FB-D27AD9964395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74" name="Picture 78">
            <a:extLst>
              <a:ext uri="{FF2B5EF4-FFF2-40B4-BE49-F238E27FC236}">
                <a16:creationId xmlns:a16="http://schemas.microsoft.com/office/drawing/2014/main" id="{72C7E734-3A86-437D-BBD2-D35DEFA55952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72" name="Picture 76">
            <a:extLst>
              <a:ext uri="{FF2B5EF4-FFF2-40B4-BE49-F238E27FC236}">
                <a16:creationId xmlns:a16="http://schemas.microsoft.com/office/drawing/2014/main" id="{28A8F989-D064-45C7-80A1-73EC0DD342ED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70" name="Picture 74">
            <a:extLst>
              <a:ext uri="{FF2B5EF4-FFF2-40B4-BE49-F238E27FC236}">
                <a16:creationId xmlns:a16="http://schemas.microsoft.com/office/drawing/2014/main" id="{175555C3-4AF5-4F50-9E96-F4929A4B2436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68" name="Picture 72">
            <a:extLst>
              <a:ext uri="{FF2B5EF4-FFF2-40B4-BE49-F238E27FC236}">
                <a16:creationId xmlns:a16="http://schemas.microsoft.com/office/drawing/2014/main" id="{08A9AD20-0A7F-4326-905F-B001C6797B5D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66" name="Picture 70">
            <a:extLst>
              <a:ext uri="{FF2B5EF4-FFF2-40B4-BE49-F238E27FC236}">
                <a16:creationId xmlns:a16="http://schemas.microsoft.com/office/drawing/2014/main" id="{4F86AEC3-B388-420F-86E5-411DAC868D7B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64" name="Picture 68">
            <a:extLst>
              <a:ext uri="{FF2B5EF4-FFF2-40B4-BE49-F238E27FC236}">
                <a16:creationId xmlns:a16="http://schemas.microsoft.com/office/drawing/2014/main" id="{089133F6-713F-45A5-B2DA-47E2845C78E6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62" name="Picture 66">
            <a:extLst>
              <a:ext uri="{FF2B5EF4-FFF2-40B4-BE49-F238E27FC236}">
                <a16:creationId xmlns:a16="http://schemas.microsoft.com/office/drawing/2014/main" id="{2979BAE3-DB8A-4749-9DA6-FE865CCCED86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60" name="Picture 64">
            <a:extLst>
              <a:ext uri="{FF2B5EF4-FFF2-40B4-BE49-F238E27FC236}">
                <a16:creationId xmlns:a16="http://schemas.microsoft.com/office/drawing/2014/main" id="{829F619F-E866-468D-81C7-AC84D5463523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58" name="Picture 62">
            <a:extLst>
              <a:ext uri="{FF2B5EF4-FFF2-40B4-BE49-F238E27FC236}">
                <a16:creationId xmlns:a16="http://schemas.microsoft.com/office/drawing/2014/main" id="{1BFE5024-9627-4381-93EB-1ACB5BE41D69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56" name="Picture 60">
            <a:extLst>
              <a:ext uri="{FF2B5EF4-FFF2-40B4-BE49-F238E27FC236}">
                <a16:creationId xmlns:a16="http://schemas.microsoft.com/office/drawing/2014/main" id="{8B2525D3-C8BA-4010-AED8-D1790A23B589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80E1B3D-9437-77A2-2649-4F8B15BCC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59021"/>
                  </p:ext>
                </p:extLst>
              </p:nvPr>
            </p:nvGraphicFramePr>
            <p:xfrm>
              <a:off x="2623724" y="1690688"/>
              <a:ext cx="6944551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817">
                      <a:extLst>
                        <a:ext uri="{9D8B030D-6E8A-4147-A177-3AD203B41FA5}">
                          <a16:colId xmlns:a16="http://schemas.microsoft.com/office/drawing/2014/main" val="1127235140"/>
                        </a:ext>
                      </a:extLst>
                    </a:gridCol>
                    <a:gridCol w="1314768">
                      <a:extLst>
                        <a:ext uri="{9D8B030D-6E8A-4147-A177-3AD203B41FA5}">
                          <a16:colId xmlns:a16="http://schemas.microsoft.com/office/drawing/2014/main" val="4063640681"/>
                        </a:ext>
                      </a:extLst>
                    </a:gridCol>
                    <a:gridCol w="408051">
                      <a:extLst>
                        <a:ext uri="{9D8B030D-6E8A-4147-A177-3AD203B41FA5}">
                          <a16:colId xmlns:a16="http://schemas.microsoft.com/office/drawing/2014/main" val="856096121"/>
                        </a:ext>
                      </a:extLst>
                    </a:gridCol>
                    <a:gridCol w="1373505">
                      <a:extLst>
                        <a:ext uri="{9D8B030D-6E8A-4147-A177-3AD203B41FA5}">
                          <a16:colId xmlns:a16="http://schemas.microsoft.com/office/drawing/2014/main" val="2776831149"/>
                        </a:ext>
                      </a:extLst>
                    </a:gridCol>
                    <a:gridCol w="414084">
                      <a:extLst>
                        <a:ext uri="{9D8B030D-6E8A-4147-A177-3AD203B41FA5}">
                          <a16:colId xmlns:a16="http://schemas.microsoft.com/office/drawing/2014/main" val="534736091"/>
                        </a:ext>
                      </a:extLst>
                    </a:gridCol>
                    <a:gridCol w="1314768">
                      <a:extLst>
                        <a:ext uri="{9D8B030D-6E8A-4147-A177-3AD203B41FA5}">
                          <a16:colId xmlns:a16="http://schemas.microsoft.com/office/drawing/2014/main" val="1481567074"/>
                        </a:ext>
                      </a:extLst>
                    </a:gridCol>
                    <a:gridCol w="399478">
                      <a:extLst>
                        <a:ext uri="{9D8B030D-6E8A-4147-A177-3AD203B41FA5}">
                          <a16:colId xmlns:a16="http://schemas.microsoft.com/office/drawing/2014/main" val="123194441"/>
                        </a:ext>
                      </a:extLst>
                    </a:gridCol>
                    <a:gridCol w="1275080">
                      <a:extLst>
                        <a:ext uri="{9D8B030D-6E8A-4147-A177-3AD203B41FA5}">
                          <a16:colId xmlns:a16="http://schemas.microsoft.com/office/drawing/2014/main" val="1848269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U</a:t>
                          </a:r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11.264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ru-RU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0.009</m:t>
                              </m:r>
                            </m:oMath>
                          </a14:m>
                          <a:endParaRPr lang="ru-RU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-0.865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27.823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-0.343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0.015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600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30.753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-11.174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0.338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-0.576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7856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7.906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-0.437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0.217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0.212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9676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Кпк</m:t>
                                  </m:r>
                                </m:e>
                                <m:sup>
                                  <m:r>
                                    <a:rPr lang="ru-RU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ru-RU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Кпк</m:t>
                                  </m:r>
                                </m:e>
                                <m:sup>
                                  <m:r>
                                    <a:rPr lang="ru-RU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ru-RU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Кпк</m:t>
                                  </m:r>
                                </m:e>
                                <m:sup>
                                  <m:r>
                                    <a:rPr lang="ru-RU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ru-RU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8879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80E1B3D-9437-77A2-2649-4F8B15BCC4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1959021"/>
                  </p:ext>
                </p:extLst>
              </p:nvPr>
            </p:nvGraphicFramePr>
            <p:xfrm>
              <a:off x="2623724" y="1690688"/>
              <a:ext cx="6944551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817">
                      <a:extLst>
                        <a:ext uri="{9D8B030D-6E8A-4147-A177-3AD203B41FA5}">
                          <a16:colId xmlns:a16="http://schemas.microsoft.com/office/drawing/2014/main" val="1127235140"/>
                        </a:ext>
                      </a:extLst>
                    </a:gridCol>
                    <a:gridCol w="1314768">
                      <a:extLst>
                        <a:ext uri="{9D8B030D-6E8A-4147-A177-3AD203B41FA5}">
                          <a16:colId xmlns:a16="http://schemas.microsoft.com/office/drawing/2014/main" val="4063640681"/>
                        </a:ext>
                      </a:extLst>
                    </a:gridCol>
                    <a:gridCol w="408051">
                      <a:extLst>
                        <a:ext uri="{9D8B030D-6E8A-4147-A177-3AD203B41FA5}">
                          <a16:colId xmlns:a16="http://schemas.microsoft.com/office/drawing/2014/main" val="856096121"/>
                        </a:ext>
                      </a:extLst>
                    </a:gridCol>
                    <a:gridCol w="1373505">
                      <a:extLst>
                        <a:ext uri="{9D8B030D-6E8A-4147-A177-3AD203B41FA5}">
                          <a16:colId xmlns:a16="http://schemas.microsoft.com/office/drawing/2014/main" val="2776831149"/>
                        </a:ext>
                      </a:extLst>
                    </a:gridCol>
                    <a:gridCol w="414084">
                      <a:extLst>
                        <a:ext uri="{9D8B030D-6E8A-4147-A177-3AD203B41FA5}">
                          <a16:colId xmlns:a16="http://schemas.microsoft.com/office/drawing/2014/main" val="534736091"/>
                        </a:ext>
                      </a:extLst>
                    </a:gridCol>
                    <a:gridCol w="1314768">
                      <a:extLst>
                        <a:ext uri="{9D8B030D-6E8A-4147-A177-3AD203B41FA5}">
                          <a16:colId xmlns:a16="http://schemas.microsoft.com/office/drawing/2014/main" val="1481567074"/>
                        </a:ext>
                      </a:extLst>
                    </a:gridCol>
                    <a:gridCol w="399478">
                      <a:extLst>
                        <a:ext uri="{9D8B030D-6E8A-4147-A177-3AD203B41FA5}">
                          <a16:colId xmlns:a16="http://schemas.microsoft.com/office/drawing/2014/main" val="123194441"/>
                        </a:ext>
                      </a:extLst>
                    </a:gridCol>
                    <a:gridCol w="1275080">
                      <a:extLst>
                        <a:ext uri="{9D8B030D-6E8A-4147-A177-3AD203B41FA5}">
                          <a16:colId xmlns:a16="http://schemas.microsoft.com/office/drawing/2014/main" val="1848269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U</a:t>
                          </a:r>
                          <a:endParaRPr lang="ru-RU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615" t="-3448" r="-394231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7500" t="-3448" r="-1181250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9259" t="-3448" r="-250000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48485" t="-3448" r="-718182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62" t="-3448" r="-127885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45161" t="-3448" r="-329032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3564" t="-3448" r="-990" b="-3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600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ru-RU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615" t="-100000" r="-394231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7500" t="-100000" r="-1181250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9259" t="-100000" r="-250000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48485" t="-100000" r="-718182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62" t="-100000" r="-127885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45161" t="-100000" r="-329032" b="-2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3564" t="-100000" r="-990" b="-2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856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ru-RU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615" t="-206897" r="-394231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37500" t="-206897" r="-118125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9259" t="-206897" r="-250000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48485" t="-206897" r="-718182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62" t="-206897" r="-127885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45161" t="-206897" r="-329032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3564" t="-206897" r="-990" b="-1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676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9259" t="-306897" r="-250000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962" t="-306897" r="-127885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3564" t="-306897" r="-990" b="-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88796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CC33626-D18C-3C6B-CEDF-749AC5853A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6302280"/>
                  </p:ext>
                </p:extLst>
              </p:nvPr>
            </p:nvGraphicFramePr>
            <p:xfrm>
              <a:off x="2516155" y="4283042"/>
              <a:ext cx="715968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817">
                      <a:extLst>
                        <a:ext uri="{9D8B030D-6E8A-4147-A177-3AD203B41FA5}">
                          <a16:colId xmlns:a16="http://schemas.microsoft.com/office/drawing/2014/main" val="1127235140"/>
                        </a:ext>
                      </a:extLst>
                    </a:gridCol>
                    <a:gridCol w="1314768">
                      <a:extLst>
                        <a:ext uri="{9D8B030D-6E8A-4147-A177-3AD203B41FA5}">
                          <a16:colId xmlns:a16="http://schemas.microsoft.com/office/drawing/2014/main" val="4063640681"/>
                        </a:ext>
                      </a:extLst>
                    </a:gridCol>
                    <a:gridCol w="437324">
                      <a:extLst>
                        <a:ext uri="{9D8B030D-6E8A-4147-A177-3AD203B41FA5}">
                          <a16:colId xmlns:a16="http://schemas.microsoft.com/office/drawing/2014/main" val="856096121"/>
                        </a:ext>
                      </a:extLst>
                    </a:gridCol>
                    <a:gridCol w="1373505">
                      <a:extLst>
                        <a:ext uri="{9D8B030D-6E8A-4147-A177-3AD203B41FA5}">
                          <a16:colId xmlns:a16="http://schemas.microsoft.com/office/drawing/2014/main" val="2776831149"/>
                        </a:ext>
                      </a:extLst>
                    </a:gridCol>
                    <a:gridCol w="519557">
                      <a:extLst>
                        <a:ext uri="{9D8B030D-6E8A-4147-A177-3AD203B41FA5}">
                          <a16:colId xmlns:a16="http://schemas.microsoft.com/office/drawing/2014/main" val="534736091"/>
                        </a:ext>
                      </a:extLst>
                    </a:gridCol>
                    <a:gridCol w="1275080">
                      <a:extLst>
                        <a:ext uri="{9D8B030D-6E8A-4147-A177-3AD203B41FA5}">
                          <a16:colId xmlns:a16="http://schemas.microsoft.com/office/drawing/2014/main" val="1481567074"/>
                        </a:ext>
                      </a:extLst>
                    </a:gridCol>
                    <a:gridCol w="519557">
                      <a:extLst>
                        <a:ext uri="{9D8B030D-6E8A-4147-A177-3AD203B41FA5}">
                          <a16:colId xmlns:a16="http://schemas.microsoft.com/office/drawing/2014/main" val="123194441"/>
                        </a:ext>
                      </a:extLst>
                    </a:gridCol>
                    <a:gridCol w="1275080">
                      <a:extLst>
                        <a:ext uri="{9D8B030D-6E8A-4147-A177-3AD203B41FA5}">
                          <a16:colId xmlns:a16="http://schemas.microsoft.com/office/drawing/2014/main" val="1848269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U</a:t>
                          </a:r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264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0.397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-0.865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8.324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600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b="1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30.753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0.047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0.338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-0.390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7856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7.906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-19.498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0.212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0.212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9676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Кпк</m:t>
                                  </m:r>
                                </m:e>
                                <m:sup>
                                  <m:r>
                                    <a:rPr lang="ru-RU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ru-RU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Кпк</m:t>
                                  </m:r>
                                </m:e>
                                <m:sup>
                                  <m:r>
                                    <a:rPr lang="ru-RU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ru-RU" sz="14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4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  <a14:m>
                            <m:oMath xmlns:m="http://schemas.openxmlformats.org/officeDocument/2006/math">
                              <m:r>
                                <a:rPr lang="ru-RU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Кпк</m:t>
                                  </m:r>
                                </m:e>
                                <m:sup>
                                  <m:r>
                                    <a:rPr lang="ru-RU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endParaRPr lang="ru-RU" sz="14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8879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7CC33626-D18C-3C6B-CEDF-749AC5853A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6302280"/>
                  </p:ext>
                </p:extLst>
              </p:nvPr>
            </p:nvGraphicFramePr>
            <p:xfrm>
              <a:off x="2516155" y="4283042"/>
              <a:ext cx="715968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4817">
                      <a:extLst>
                        <a:ext uri="{9D8B030D-6E8A-4147-A177-3AD203B41FA5}">
                          <a16:colId xmlns:a16="http://schemas.microsoft.com/office/drawing/2014/main" val="1127235140"/>
                        </a:ext>
                      </a:extLst>
                    </a:gridCol>
                    <a:gridCol w="1314768">
                      <a:extLst>
                        <a:ext uri="{9D8B030D-6E8A-4147-A177-3AD203B41FA5}">
                          <a16:colId xmlns:a16="http://schemas.microsoft.com/office/drawing/2014/main" val="4063640681"/>
                        </a:ext>
                      </a:extLst>
                    </a:gridCol>
                    <a:gridCol w="437324">
                      <a:extLst>
                        <a:ext uri="{9D8B030D-6E8A-4147-A177-3AD203B41FA5}">
                          <a16:colId xmlns:a16="http://schemas.microsoft.com/office/drawing/2014/main" val="856096121"/>
                        </a:ext>
                      </a:extLst>
                    </a:gridCol>
                    <a:gridCol w="1373505">
                      <a:extLst>
                        <a:ext uri="{9D8B030D-6E8A-4147-A177-3AD203B41FA5}">
                          <a16:colId xmlns:a16="http://schemas.microsoft.com/office/drawing/2014/main" val="2776831149"/>
                        </a:ext>
                      </a:extLst>
                    </a:gridCol>
                    <a:gridCol w="519557">
                      <a:extLst>
                        <a:ext uri="{9D8B030D-6E8A-4147-A177-3AD203B41FA5}">
                          <a16:colId xmlns:a16="http://schemas.microsoft.com/office/drawing/2014/main" val="534736091"/>
                        </a:ext>
                      </a:extLst>
                    </a:gridCol>
                    <a:gridCol w="1275080">
                      <a:extLst>
                        <a:ext uri="{9D8B030D-6E8A-4147-A177-3AD203B41FA5}">
                          <a16:colId xmlns:a16="http://schemas.microsoft.com/office/drawing/2014/main" val="1481567074"/>
                        </a:ext>
                      </a:extLst>
                    </a:gridCol>
                    <a:gridCol w="519557">
                      <a:extLst>
                        <a:ext uri="{9D8B030D-6E8A-4147-A177-3AD203B41FA5}">
                          <a16:colId xmlns:a16="http://schemas.microsoft.com/office/drawing/2014/main" val="123194441"/>
                        </a:ext>
                      </a:extLst>
                    </a:gridCol>
                    <a:gridCol w="1275080">
                      <a:extLst>
                        <a:ext uri="{9D8B030D-6E8A-4147-A177-3AD203B41FA5}">
                          <a16:colId xmlns:a16="http://schemas.microsoft.com/office/drawing/2014/main" val="1848269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U</a:t>
                          </a:r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59" t="-1639" r="-411574" b="-3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778" t="-1639" r="-1134722" b="-3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0889" t="-1639" r="-263111" b="-3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82558" t="-1639" r="-588372" b="-3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2010" t="-1639" r="-142105" b="-3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25581" t="-1639" r="-245349" b="-3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3158" t="-1639" r="-957" b="-3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600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59" t="-101639" r="-411574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778" t="-101639" r="-113472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0889" t="-101639" r="-26311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82558" t="-101639" r="-58837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2010" t="-101639" r="-142105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25581" t="-101639" r="-245349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3158" t="-101639" r="-957" b="-2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856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4259" t="-201639" r="-41157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2778" t="-201639" r="-113472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0889" t="-201639" r="-26311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82558" t="-201639" r="-58837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2010" t="-201639" r="-142105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25581" t="-201639" r="-24534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3158" t="-201639" r="-957" b="-1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676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км/с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0889" t="-301639" r="-263111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2010" t="-301639" r="-142105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63158" t="-301639" r="-957" b="-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88796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032111-7B8E-B6AD-E339-B9586B69F648}"/>
                  </a:ext>
                </a:extLst>
              </p:cNvPr>
              <p:cNvSpPr txBox="1"/>
              <p:nvPr/>
            </p:nvSpPr>
            <p:spPr>
              <a:xfrm>
                <a:off x="5908447" y="3406954"/>
                <a:ext cx="3751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ru-RU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032111-7B8E-B6AD-E339-B9586B69F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447" y="3406954"/>
                <a:ext cx="37510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A9E3A3D-BB39-5635-F598-523E181ED72F}"/>
              </a:ext>
            </a:extLst>
          </p:cNvPr>
          <p:cNvSpPr txBox="1"/>
          <p:nvPr/>
        </p:nvSpPr>
        <p:spPr>
          <a:xfrm>
            <a:off x="330200" y="2063036"/>
            <a:ext cx="196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29</a:t>
            </a:r>
            <a:r>
              <a:rPr lang="en-US" dirty="0"/>
              <a:t>.1 </a:t>
            </a:r>
            <a:r>
              <a:rPr lang="ru-RU" dirty="0"/>
              <a:t>млн звезд</a:t>
            </a:r>
          </a:p>
        </p:txBody>
      </p:sp>
    </p:spTree>
    <p:extLst>
      <p:ext uri="{BB962C8B-B14F-4D97-AF65-F5344CB8AC3E}">
        <p14:creationId xmlns:p14="http://schemas.microsoft.com/office/powerpoint/2010/main" val="134332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51EB0-AEE7-5F3D-C6B0-0CF561B0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Остаточные скорости линейной модели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5F8135-F860-35FE-FD4D-C36F1BE2A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10750" r="6823" b="5217"/>
          <a:stretch/>
        </p:blipFill>
        <p:spPr bwMode="auto">
          <a:xfrm>
            <a:off x="5677801" y="1479584"/>
            <a:ext cx="5213684" cy="50132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D7CEC7-73AE-0D03-D42A-FAD1EDDF37C2}"/>
                  </a:ext>
                </a:extLst>
              </p:cNvPr>
              <p:cNvSpPr txBox="1"/>
              <p:nvPr/>
            </p:nvSpPr>
            <p:spPr>
              <a:xfrm>
                <a:off x="395595" y="2979286"/>
                <a:ext cx="5081840" cy="1367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−(−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D7CEC7-73AE-0D03-D42A-FAD1EDDF3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95" y="2979286"/>
                <a:ext cx="5081840" cy="1367554"/>
              </a:xfrm>
              <a:prstGeom prst="rect">
                <a:avLst/>
              </a:prstGeom>
              <a:blipFill>
                <a:blip r:embed="rId4"/>
                <a:stretch>
                  <a:fillRect l="-50374" t="-232110" r="-1746" b="-3302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1468508-511C-B3D0-03C5-B9B8E0F146D8}"/>
              </a:ext>
            </a:extLst>
          </p:cNvPr>
          <p:cNvSpPr txBox="1"/>
          <p:nvPr/>
        </p:nvSpPr>
        <p:spPr>
          <a:xfrm>
            <a:off x="10815464" y="3339898"/>
            <a:ext cx="1160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/>
              <a:t>Центр </a:t>
            </a:r>
          </a:p>
          <a:p>
            <a:r>
              <a:rPr lang="ru-RU"/>
              <a:t>Галактики</a:t>
            </a:r>
          </a:p>
        </p:txBody>
      </p:sp>
      <p:sp>
        <p:nvSpPr>
          <p:cNvPr id="6" name="Стрелка вниз 5">
            <a:extLst>
              <a:ext uri="{FF2B5EF4-FFF2-40B4-BE49-F238E27FC236}">
                <a16:creationId xmlns:a16="http://schemas.microsoft.com/office/drawing/2014/main" id="{13AECB44-C04E-E05A-F926-4894EBF14EBA}"/>
              </a:ext>
            </a:extLst>
          </p:cNvPr>
          <p:cNvSpPr/>
          <p:nvPr/>
        </p:nvSpPr>
        <p:spPr>
          <a:xfrm>
            <a:off x="11179306" y="2409854"/>
            <a:ext cx="169594" cy="2772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178C3-75E4-EC8A-AB23-B85598BF1FD4}"/>
              </a:ext>
            </a:extLst>
          </p:cNvPr>
          <p:cNvSpPr txBox="1"/>
          <p:nvPr/>
        </p:nvSpPr>
        <p:spPr>
          <a:xfrm>
            <a:off x="10803079" y="204052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</a:t>
            </a:r>
            <a:r>
              <a:rPr lang="ru-RU" dirty="0"/>
              <a:t>км/с</a:t>
            </a:r>
          </a:p>
        </p:txBody>
      </p:sp>
    </p:spTree>
    <p:extLst>
      <p:ext uri="{BB962C8B-B14F-4D97-AF65-F5344CB8AC3E}">
        <p14:creationId xmlns:p14="http://schemas.microsoft.com/office/powerpoint/2010/main" val="3326874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D96BB-1A75-C87C-B5BA-AFA89828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Квадратичная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F50CDE-8EF0-41E5-CF69-3C74F01B83C5}"/>
                  </a:ext>
                </a:extLst>
              </p:cNvPr>
              <p:cNvSpPr txBox="1"/>
              <p:nvPr/>
            </p:nvSpPr>
            <p:spPr>
              <a:xfrm>
                <a:off x="672624" y="2890253"/>
                <a:ext cx="10846752" cy="1451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𝑥𝑧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F50CDE-8EF0-41E5-CF69-3C74F01B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24" y="2890253"/>
                <a:ext cx="10846752" cy="1451166"/>
              </a:xfrm>
              <a:prstGeom prst="rect">
                <a:avLst/>
              </a:prstGeom>
              <a:blipFill>
                <a:blip r:embed="rId3"/>
                <a:stretch>
                  <a:fillRect r="-117" b="-8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69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DDCCEF-B472-EB0B-BDEE-9D8BDA9FF1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Основные характеристики каталога </a:t>
            </a:r>
            <a:r>
              <a:rPr lang="en-US" dirty="0"/>
              <a:t>Gaia DR3 with RV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2890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8D3FCA-48AF-439B-96FA-4F4B0114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Коэффициенты квадратичной модели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2D9FBC3-DCBE-D319-1AB0-176B6A230D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858203"/>
                  </p:ext>
                </p:extLst>
              </p:nvPr>
            </p:nvGraphicFramePr>
            <p:xfrm>
              <a:off x="454435" y="2479267"/>
              <a:ext cx="6047805" cy="15173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5918">
                      <a:extLst>
                        <a:ext uri="{9D8B030D-6E8A-4147-A177-3AD203B41FA5}">
                          <a16:colId xmlns:a16="http://schemas.microsoft.com/office/drawing/2014/main" val="1127235140"/>
                        </a:ext>
                      </a:extLst>
                    </a:gridCol>
                    <a:gridCol w="1151255">
                      <a:extLst>
                        <a:ext uri="{9D8B030D-6E8A-4147-A177-3AD203B41FA5}">
                          <a16:colId xmlns:a16="http://schemas.microsoft.com/office/drawing/2014/main" val="4063640681"/>
                        </a:ext>
                      </a:extLst>
                    </a:gridCol>
                    <a:gridCol w="374777">
                      <a:extLst>
                        <a:ext uri="{9D8B030D-6E8A-4147-A177-3AD203B41FA5}">
                          <a16:colId xmlns:a16="http://schemas.microsoft.com/office/drawing/2014/main" val="856096121"/>
                        </a:ext>
                      </a:extLst>
                    </a:gridCol>
                    <a:gridCol w="1117918">
                      <a:extLst>
                        <a:ext uri="{9D8B030D-6E8A-4147-A177-3AD203B41FA5}">
                          <a16:colId xmlns:a16="http://schemas.microsoft.com/office/drawing/2014/main" val="2776831149"/>
                        </a:ext>
                      </a:extLst>
                    </a:gridCol>
                    <a:gridCol w="379286">
                      <a:extLst>
                        <a:ext uri="{9D8B030D-6E8A-4147-A177-3AD203B41FA5}">
                          <a16:colId xmlns:a16="http://schemas.microsoft.com/office/drawing/2014/main" val="534736091"/>
                        </a:ext>
                      </a:extLst>
                    </a:gridCol>
                    <a:gridCol w="1151255">
                      <a:extLst>
                        <a:ext uri="{9D8B030D-6E8A-4147-A177-3AD203B41FA5}">
                          <a16:colId xmlns:a16="http://schemas.microsoft.com/office/drawing/2014/main" val="1481567074"/>
                        </a:ext>
                      </a:extLst>
                    </a:gridCol>
                    <a:gridCol w="399478">
                      <a:extLst>
                        <a:ext uri="{9D8B030D-6E8A-4147-A177-3AD203B41FA5}">
                          <a16:colId xmlns:a16="http://schemas.microsoft.com/office/drawing/2014/main" val="123194441"/>
                        </a:ext>
                      </a:extLst>
                    </a:gridCol>
                    <a:gridCol w="1117918">
                      <a:extLst>
                        <a:ext uri="{9D8B030D-6E8A-4147-A177-3AD203B41FA5}">
                          <a16:colId xmlns:a16="http://schemas.microsoft.com/office/drawing/2014/main" val="1848269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U</a:t>
                          </a:r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11.405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-0.493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25.046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-0.404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0.017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600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b="1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21.644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-4.774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-0.023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-1.83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0.014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7856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7.838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-0.507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0.190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0.148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0.011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9676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км</m:t>
                                    </m:r>
                                  </m:num>
                                  <m:den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км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ru-RU" sz="12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  <m: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кпк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км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ru-RU" sz="12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  <m: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кпк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км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ru-RU" sz="12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  <m: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кпк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120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8879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id="{12D9FBC3-DCBE-D319-1AB0-176B6A230D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858203"/>
                  </p:ext>
                </p:extLst>
              </p:nvPr>
            </p:nvGraphicFramePr>
            <p:xfrm>
              <a:off x="454435" y="2479267"/>
              <a:ext cx="6047805" cy="151733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5918">
                      <a:extLst>
                        <a:ext uri="{9D8B030D-6E8A-4147-A177-3AD203B41FA5}">
                          <a16:colId xmlns:a16="http://schemas.microsoft.com/office/drawing/2014/main" val="1127235140"/>
                        </a:ext>
                      </a:extLst>
                    </a:gridCol>
                    <a:gridCol w="1151255">
                      <a:extLst>
                        <a:ext uri="{9D8B030D-6E8A-4147-A177-3AD203B41FA5}">
                          <a16:colId xmlns:a16="http://schemas.microsoft.com/office/drawing/2014/main" val="4063640681"/>
                        </a:ext>
                      </a:extLst>
                    </a:gridCol>
                    <a:gridCol w="374777">
                      <a:extLst>
                        <a:ext uri="{9D8B030D-6E8A-4147-A177-3AD203B41FA5}">
                          <a16:colId xmlns:a16="http://schemas.microsoft.com/office/drawing/2014/main" val="856096121"/>
                        </a:ext>
                      </a:extLst>
                    </a:gridCol>
                    <a:gridCol w="1117918">
                      <a:extLst>
                        <a:ext uri="{9D8B030D-6E8A-4147-A177-3AD203B41FA5}">
                          <a16:colId xmlns:a16="http://schemas.microsoft.com/office/drawing/2014/main" val="2776831149"/>
                        </a:ext>
                      </a:extLst>
                    </a:gridCol>
                    <a:gridCol w="379286">
                      <a:extLst>
                        <a:ext uri="{9D8B030D-6E8A-4147-A177-3AD203B41FA5}">
                          <a16:colId xmlns:a16="http://schemas.microsoft.com/office/drawing/2014/main" val="534736091"/>
                        </a:ext>
                      </a:extLst>
                    </a:gridCol>
                    <a:gridCol w="1151255">
                      <a:extLst>
                        <a:ext uri="{9D8B030D-6E8A-4147-A177-3AD203B41FA5}">
                          <a16:colId xmlns:a16="http://schemas.microsoft.com/office/drawing/2014/main" val="1481567074"/>
                        </a:ext>
                      </a:extLst>
                    </a:gridCol>
                    <a:gridCol w="399478">
                      <a:extLst>
                        <a:ext uri="{9D8B030D-6E8A-4147-A177-3AD203B41FA5}">
                          <a16:colId xmlns:a16="http://schemas.microsoft.com/office/drawing/2014/main" val="123194441"/>
                        </a:ext>
                      </a:extLst>
                    </a:gridCol>
                    <a:gridCol w="1117918">
                      <a:extLst>
                        <a:ext uri="{9D8B030D-6E8A-4147-A177-3AD203B41FA5}">
                          <a16:colId xmlns:a16="http://schemas.microsoft.com/office/drawing/2014/main" val="1848269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U</a:t>
                          </a:r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217" t="-1639" r="-395767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1639" r="-1106452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8478" t="-1639" r="-272826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6774" t="-1639" r="-709677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180" t="-1639" r="-132804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6154" t="-1639" r="-286154" b="-3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0217" t="-1639" r="-1087" b="-3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600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V</a:t>
                          </a:r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217" t="-101639" r="-39576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101639" r="-1106452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8478" t="-101639" r="-272826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6774" t="-101639" r="-709677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180" t="-101639" r="-132804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6154" t="-101639" r="-286154" b="-2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0217" t="-101639" r="-1087" b="-2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856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W</a:t>
                          </a:r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217" t="-201639" r="-395767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201639" r="-1106452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8478" t="-201639" r="-272826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96774" t="-201639" r="-709677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180" t="-201639" r="-132804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6154" t="-201639" r="-286154" b="-1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0217" t="-201639" r="-1087" b="-1131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676187"/>
                      </a:ext>
                    </a:extLst>
                  </a:tr>
                  <a:tr h="404813"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217" t="-274627" r="-395767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8478" t="-274627" r="-272826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180" t="-274627" r="-132804" b="-2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0217" t="-274627" r="-1087" b="-29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88796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54DB12BA-ACF5-875C-888B-11CF8A6E5B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959647"/>
                  </p:ext>
                </p:extLst>
              </p:nvPr>
            </p:nvGraphicFramePr>
            <p:xfrm>
              <a:off x="6856728" y="1923008"/>
              <a:ext cx="4497072" cy="26298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5918">
                      <a:extLst>
                        <a:ext uri="{9D8B030D-6E8A-4147-A177-3AD203B41FA5}">
                          <a16:colId xmlns:a16="http://schemas.microsoft.com/office/drawing/2014/main" val="1127235140"/>
                        </a:ext>
                      </a:extLst>
                    </a:gridCol>
                    <a:gridCol w="1117918">
                      <a:extLst>
                        <a:ext uri="{9D8B030D-6E8A-4147-A177-3AD203B41FA5}">
                          <a16:colId xmlns:a16="http://schemas.microsoft.com/office/drawing/2014/main" val="4063640681"/>
                        </a:ext>
                      </a:extLst>
                    </a:gridCol>
                    <a:gridCol w="374777">
                      <a:extLst>
                        <a:ext uri="{9D8B030D-6E8A-4147-A177-3AD203B41FA5}">
                          <a16:colId xmlns:a16="http://schemas.microsoft.com/office/drawing/2014/main" val="856096121"/>
                        </a:ext>
                      </a:extLst>
                    </a:gridCol>
                    <a:gridCol w="1117918">
                      <a:extLst>
                        <a:ext uri="{9D8B030D-6E8A-4147-A177-3AD203B41FA5}">
                          <a16:colId xmlns:a16="http://schemas.microsoft.com/office/drawing/2014/main" val="2776831149"/>
                        </a:ext>
                      </a:extLst>
                    </a:gridCol>
                    <a:gridCol w="379286">
                      <a:extLst>
                        <a:ext uri="{9D8B030D-6E8A-4147-A177-3AD203B41FA5}">
                          <a16:colId xmlns:a16="http://schemas.microsoft.com/office/drawing/2014/main" val="534736091"/>
                        </a:ext>
                      </a:extLst>
                    </a:gridCol>
                    <a:gridCol w="1151255">
                      <a:extLst>
                        <a:ext uri="{9D8B030D-6E8A-4147-A177-3AD203B41FA5}">
                          <a16:colId xmlns:a16="http://schemas.microsoft.com/office/drawing/2014/main" val="14815670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</a:t>
                          </a:r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507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004</a:t>
                          </a:r>
                          <a:endParaRPr lang="ru-RU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0.049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0.065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36791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-1.811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-1.115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-8.727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3037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0.037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-0.036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-0.181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44515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2.306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0.092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-0.122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600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0.117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0.273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0.332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27856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0.027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0.060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0.312</a:t>
                          </a:r>
                          <a14:m>
                            <m:oMath xmlns:m="http://schemas.openxmlformats.org/officeDocument/2006/math">
                              <m:r>
                                <a:rPr lang="ru-RU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ru-RU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0.004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596761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км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ru-RU" sz="12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  <m: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ru-RU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кпк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ru-RU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км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ru-RU" sz="12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  <m: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ru-RU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кпк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ru-RU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ru-RU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км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ru-RU" sz="12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с</m:t>
                                    </m:r>
                                    <m:r>
                                      <a:rPr lang="ru-RU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sSup>
                                      <m:sSupPr>
                                        <m:ctrlPr>
                                          <a:rPr lang="ru-RU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ru-RU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кпк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ru-RU" sz="12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8879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>
                <a:extLst>
                  <a:ext uri="{FF2B5EF4-FFF2-40B4-BE49-F238E27FC236}">
                    <a16:creationId xmlns:a16="http://schemas.microsoft.com/office/drawing/2014/main" id="{54DB12BA-ACF5-875C-888B-11CF8A6E5B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6959647"/>
                  </p:ext>
                </p:extLst>
              </p:nvPr>
            </p:nvGraphicFramePr>
            <p:xfrm>
              <a:off x="6856728" y="1923008"/>
              <a:ext cx="4497072" cy="26298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5918">
                      <a:extLst>
                        <a:ext uri="{9D8B030D-6E8A-4147-A177-3AD203B41FA5}">
                          <a16:colId xmlns:a16="http://schemas.microsoft.com/office/drawing/2014/main" val="1127235140"/>
                        </a:ext>
                      </a:extLst>
                    </a:gridCol>
                    <a:gridCol w="1117918">
                      <a:extLst>
                        <a:ext uri="{9D8B030D-6E8A-4147-A177-3AD203B41FA5}">
                          <a16:colId xmlns:a16="http://schemas.microsoft.com/office/drawing/2014/main" val="4063640681"/>
                        </a:ext>
                      </a:extLst>
                    </a:gridCol>
                    <a:gridCol w="374777">
                      <a:extLst>
                        <a:ext uri="{9D8B030D-6E8A-4147-A177-3AD203B41FA5}">
                          <a16:colId xmlns:a16="http://schemas.microsoft.com/office/drawing/2014/main" val="856096121"/>
                        </a:ext>
                      </a:extLst>
                    </a:gridCol>
                    <a:gridCol w="1117918">
                      <a:extLst>
                        <a:ext uri="{9D8B030D-6E8A-4147-A177-3AD203B41FA5}">
                          <a16:colId xmlns:a16="http://schemas.microsoft.com/office/drawing/2014/main" val="2776831149"/>
                        </a:ext>
                      </a:extLst>
                    </a:gridCol>
                    <a:gridCol w="379286">
                      <a:extLst>
                        <a:ext uri="{9D8B030D-6E8A-4147-A177-3AD203B41FA5}">
                          <a16:colId xmlns:a16="http://schemas.microsoft.com/office/drawing/2014/main" val="534736091"/>
                        </a:ext>
                      </a:extLst>
                    </a:gridCol>
                    <a:gridCol w="1151255">
                      <a:extLst>
                        <a:ext uri="{9D8B030D-6E8A-4147-A177-3AD203B41FA5}">
                          <a16:colId xmlns:a16="http://schemas.microsoft.com/office/drawing/2014/main" val="14815670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448" r="-1175000" b="-6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818" t="-3448" r="-273864" b="-6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6667" t="-3448" r="-703333" b="-6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5909" t="-3448" r="-139773" b="-6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80000" t="-3448" r="-310000" b="-6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0110" t="-3448" r="-2198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791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0000" r="-1175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818" t="-100000" r="-273864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6667" t="-100000" r="-703333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5909" t="-100000" r="-139773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80000" t="-100000" r="-31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0110" t="-100000" r="-2198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3037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06897" r="-1175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818" t="-206897" r="-273864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6667" t="-206897" r="-70333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5909" t="-206897" r="-139773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80000" t="-206897" r="-310000" b="-4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0110" t="-206897" r="-2198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4515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06897" r="-1175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818" t="-306897" r="-273864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6667" t="-306897" r="-70333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5909" t="-306897" r="-139773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80000" t="-306897" r="-31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0110" t="-306897" r="-2198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06002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93333" r="-1175000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818" t="-393333" r="-273864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6667" t="-393333" r="-703333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5909" t="-393333" r="-139773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80000" t="-393333" r="-310000" b="-2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0110" t="-393333" r="-2198" b="-2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78569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510345" r="-1175000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818" t="-510345" r="-273864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86667" t="-510345" r="-703333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5909" t="-510345" r="-139773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80000" t="-510345" r="-310000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0110" t="-510345" r="-2198" b="-1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9676187"/>
                      </a:ext>
                    </a:extLst>
                  </a:tr>
                  <a:tr h="404813"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1818" t="-553125" r="-273864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5909" t="-553125" r="-139773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ru-RU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90110" t="-553125" r="-219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388796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DF658C2-75FA-ED9C-9364-C1865FCF8729}"/>
              </a:ext>
            </a:extLst>
          </p:cNvPr>
          <p:cNvSpPr txBox="1"/>
          <p:nvPr/>
        </p:nvSpPr>
        <p:spPr>
          <a:xfrm>
            <a:off x="358597" y="1738342"/>
            <a:ext cx="196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29</a:t>
            </a:r>
            <a:r>
              <a:rPr lang="en-US" dirty="0"/>
              <a:t>.1 </a:t>
            </a:r>
            <a:r>
              <a:rPr lang="ru-RU" dirty="0"/>
              <a:t>млн звезд</a:t>
            </a:r>
          </a:p>
        </p:txBody>
      </p:sp>
    </p:spTree>
    <p:extLst>
      <p:ext uri="{BB962C8B-B14F-4D97-AF65-F5344CB8AC3E}">
        <p14:creationId xmlns:p14="http://schemas.microsoft.com/office/powerpoint/2010/main" val="3864115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E30DC-4766-A78E-A9F9-1C28D2ED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Остаточные скорости квадратичной модели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3881EC79-1C08-C3DA-D30E-8B36365F5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25" name="Рисунок 10">
            <a:extLst>
              <a:ext uri="{FF2B5EF4-FFF2-40B4-BE49-F238E27FC236}">
                <a16:creationId xmlns:a16="http://schemas.microsoft.com/office/drawing/2014/main" id="{55A75B62-6F6F-A0F2-DCDC-058B14A9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02" y="1584818"/>
            <a:ext cx="5412715" cy="541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Рисунок 11">
            <a:extLst>
              <a:ext uri="{FF2B5EF4-FFF2-40B4-BE49-F238E27FC236}">
                <a16:creationId xmlns:a16="http://schemas.microsoft.com/office/drawing/2014/main" id="{C79C759A-1E23-78F0-FF8F-4A94AA94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31" y="1584818"/>
            <a:ext cx="5412716" cy="541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1776B1AE-418B-04CA-A391-6B9AEADD0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Стрелка вниз 5">
            <a:extLst>
              <a:ext uri="{FF2B5EF4-FFF2-40B4-BE49-F238E27FC236}">
                <a16:creationId xmlns:a16="http://schemas.microsoft.com/office/drawing/2014/main" id="{56262F3C-05A4-84D7-82BC-E964ABB734ED}"/>
              </a:ext>
            </a:extLst>
          </p:cNvPr>
          <p:cNvSpPr/>
          <p:nvPr/>
        </p:nvSpPr>
        <p:spPr>
          <a:xfrm>
            <a:off x="5836962" y="4085094"/>
            <a:ext cx="169594" cy="2772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7600A-FE82-E291-7EA8-6D156C13172C}"/>
              </a:ext>
            </a:extLst>
          </p:cNvPr>
          <p:cNvSpPr txBox="1"/>
          <p:nvPr/>
        </p:nvSpPr>
        <p:spPr>
          <a:xfrm>
            <a:off x="5473577" y="363196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</a:t>
            </a:r>
            <a:r>
              <a:rPr lang="ru-RU" dirty="0"/>
              <a:t>км/с</a:t>
            </a:r>
          </a:p>
        </p:txBody>
      </p:sp>
    </p:spTree>
    <p:extLst>
      <p:ext uri="{BB962C8B-B14F-4D97-AF65-F5344CB8AC3E}">
        <p14:creationId xmlns:p14="http://schemas.microsoft.com/office/powerpoint/2010/main" val="2873631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705A5-8ABB-8066-539E-378042B9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Скорость движения звезд вдоль оси </a:t>
            </a:r>
            <a:r>
              <a:rPr lang="en-US" dirty="0"/>
              <a:t>X</a:t>
            </a:r>
            <a:endParaRPr lang="ru-RU" dirty="0"/>
          </a:p>
        </p:txBody>
      </p:sp>
      <p:pic>
        <p:nvPicPr>
          <p:cNvPr id="4" name="Объект 3" descr="Изображение выглядит как текст, линия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DB6F5833-9FFD-B867-0542-A4F20362C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96" y="1690688"/>
            <a:ext cx="6221608" cy="46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39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3977D4-3C1C-E2C6-F509-889FEA93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Смысл параметров квадратичной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163997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22F481-621B-75D8-2AB8-B2877C9B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Полная модель движения звезд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FF47B6-BBC0-7C1D-C2CB-5FA26EE1248F}"/>
                  </a:ext>
                </a:extLst>
              </p:cNvPr>
              <p:cNvSpPr txBox="1"/>
              <p:nvPr/>
            </p:nvSpPr>
            <p:spPr>
              <a:xfrm>
                <a:off x="2125554" y="1690688"/>
                <a:ext cx="7940892" cy="1370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FF47B6-BBC0-7C1D-C2CB-5FA26EE12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554" y="1690688"/>
                <a:ext cx="7940892" cy="1370760"/>
              </a:xfrm>
              <a:prstGeom prst="rect">
                <a:avLst/>
              </a:prstGeom>
              <a:blipFill>
                <a:blip r:embed="rId3"/>
                <a:stretch>
                  <a:fillRect b="-18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81FD4-290C-C516-ABA0-307C6FB2D237}"/>
                  </a:ext>
                </a:extLst>
              </p:cNvPr>
              <p:cNvSpPr txBox="1"/>
              <p:nvPr/>
            </p:nvSpPr>
            <p:spPr>
              <a:xfrm>
                <a:off x="4087886" y="3429000"/>
                <a:ext cx="4016228" cy="2890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sz="200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ru-RU" sz="2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81FD4-290C-C516-ABA0-307C6FB2D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886" y="3429000"/>
                <a:ext cx="4016228" cy="2890856"/>
              </a:xfrm>
              <a:prstGeom prst="rect">
                <a:avLst/>
              </a:prstGeom>
              <a:blipFill>
                <a:blip r:embed="rId4"/>
                <a:stretch>
                  <a:fillRect l="-1899" t="-2632" b="-43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184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83420-7751-6249-5F3B-281020A1B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Разложение полной модели в ряд Тейлора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EFF3F2-AFA4-23B4-1747-B429F2EA9AC3}"/>
                  </a:ext>
                </a:extLst>
              </p:cNvPr>
              <p:cNvSpPr txBox="1"/>
              <p:nvPr/>
            </p:nvSpPr>
            <p:spPr>
              <a:xfrm>
                <a:off x="1023860" y="1690688"/>
                <a:ext cx="10144279" cy="82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20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20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20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𝑦𝑧</m:t>
                    </m:r>
                  </m:oMath>
                </a14:m>
                <a:r>
                  <a:rPr lang="en-US" sz="20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i="1"/>
                  <a:t>)</a:t>
                </a:r>
                <a:endParaRPr lang="ru-RU" sz="2000" i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EFF3F2-AFA4-23B4-1747-B429F2EA9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860" y="1690688"/>
                <a:ext cx="10144279" cy="822213"/>
              </a:xfrm>
              <a:prstGeom prst="rect">
                <a:avLst/>
              </a:prstGeom>
              <a:blipFill>
                <a:blip r:embed="rId3"/>
                <a:stretch>
                  <a:fillRect l="-1125" r="-250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42C3CC-746F-B08B-B39B-BEDBE2BAAA56}"/>
                  </a:ext>
                </a:extLst>
              </p:cNvPr>
              <p:cNvSpPr txBox="1"/>
              <p:nvPr/>
            </p:nvSpPr>
            <p:spPr>
              <a:xfrm>
                <a:off x="2700406" y="2703304"/>
                <a:ext cx="6264918" cy="32835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i="1" dirty="0"/>
              </a:p>
              <a:p>
                <a:pPr algn="ctr"/>
                <a:endParaRPr lang="en-US" i="1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i="1" dirty="0"/>
              </a:p>
              <a:p>
                <a:pPr algn="ctr"/>
                <a:endParaRPr lang="en-US" i="1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ru-RU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42C3CC-746F-B08B-B39B-BEDBE2BAA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06" y="2703304"/>
                <a:ext cx="6264918" cy="3283591"/>
              </a:xfrm>
              <a:prstGeom prst="rect">
                <a:avLst/>
              </a:prstGeom>
              <a:blipFill>
                <a:blip r:embed="rId4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A203D-086D-CA45-CCBD-4E0F816B4757}"/>
                  </a:ext>
                </a:extLst>
              </p:cNvPr>
              <p:cNvSpPr txBox="1"/>
              <p:nvPr/>
            </p:nvSpPr>
            <p:spPr>
              <a:xfrm>
                <a:off x="2919679" y="6315967"/>
                <a:ext cx="6181949" cy="35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(0,0,0),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(0,0,0),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(0,0,0),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(0,0,0),</a:t>
                </a:r>
                <a:r>
                  <a:rPr lang="en-US" sz="140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(0,0,0), …</a:t>
                </a:r>
                <a:endParaRPr lang="ru-RU" sz="14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7A203D-086D-CA45-CCBD-4E0F816B4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679" y="6315967"/>
                <a:ext cx="6181949" cy="353815"/>
              </a:xfrm>
              <a:prstGeom prst="rect">
                <a:avLst/>
              </a:prstGeom>
              <a:blipFill>
                <a:blip r:embed="rId5"/>
                <a:stretch>
                  <a:fillRect l="-615" r="-820" b="-103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293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340C5-E49D-2E83-BAF1-EA421860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Связь коэффициентов модели Огородникова-Милна с квадратичной моделью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E09C7-73A7-7D69-B773-1219AC23A462}"/>
                  </a:ext>
                </a:extLst>
              </p:cNvPr>
              <p:cNvSpPr txBox="1"/>
              <p:nvPr/>
            </p:nvSpPr>
            <p:spPr>
              <a:xfrm>
                <a:off x="1939208" y="1856438"/>
                <a:ext cx="8313584" cy="5001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/>
              </a:p>
              <a:p>
                <a:pPr algn="ctr"/>
                <a:endParaRPr lang="en-US" b="0"/>
              </a:p>
              <a:p>
                <a:pPr algn="ctr"/>
                <a:endParaRPr lang="en-US" b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/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𝑦𝑧</m:t>
                    </m:r>
                  </m:oMath>
                </a14:m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𝑦𝑧</m:t>
                    </m:r>
                  </m:oMath>
                </a14:m>
                <a:endParaRPr lang="en-US"/>
              </a:p>
              <a:p>
                <a:pPr algn="ctr"/>
                <a:endParaRPr lang="en-US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E09C7-73A7-7D69-B773-1219AC23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08" y="1856438"/>
                <a:ext cx="8313584" cy="5001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121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C2F64C-39AA-1856-D397-92122D0A7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Значимые параметры квадратичной модели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7625911-77C8-0A28-9BD1-B1F78E0652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=0.247±0.002 </m:t>
                    </m:r>
                    <m:f>
                      <m:f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км</m:t>
                        </m:r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с </m:t>
                        </m:r>
                        <m:sSup>
                          <m:sSup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кпк</m:t>
                            </m:r>
                          </m:e>
                          <m:sup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­ –   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изменение параметра деформации поля скоростей в плоскости </a:t>
                </a:r>
                <a:r>
                  <a:rPr lang="en-US" sz="2000" i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XY</a:t>
                </a:r>
                <a:r>
                  <a:rPr lang="en-US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(параметр </a:t>
                </a:r>
                <a:r>
                  <a:rPr lang="ru-RU" sz="20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Оорта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в зависимости от расстояния в направлении на центр-</a:t>
                </a:r>
                <a:r>
                  <a:rPr lang="ru-RU" sz="20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антицентр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Галактики</a:t>
                </a:r>
                <a:endParaRPr lang="en-US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b>
                        </m:sSub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=−2.059±0.002 </m:t>
                    </m:r>
                    <m:f>
                      <m:f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км</m:t>
                        </m:r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с </m:t>
                        </m:r>
                        <m:sSup>
                          <m:sSup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кпк</m:t>
                            </m:r>
                          </m:e>
                          <m:sup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0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–   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вертикальный градиент угловой скорости вращения совокупности звезд (параметр </a:t>
                </a:r>
                <a:r>
                  <a:rPr lang="ru-RU" sz="20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Оорта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=−1.115±0.001</m:t>
                    </m:r>
                    <m:f>
                      <m:f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км</m:t>
                        </m:r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с </m:t>
                        </m:r>
                        <m:sSup>
                          <m:sSup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кпк</m:t>
                            </m:r>
                          </m:e>
                          <m:sup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­ –   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изменение параметра, ответственного за сжатие-растяжение системы звезд </a:t>
                </a:r>
                <a:r>
                  <a:rPr lang="ru-RU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вдоль оси </a:t>
                </a:r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в зависимости от расстояния вдоль направления вращения Галактики</a:t>
                </a:r>
                <a:endParaRPr lang="en-US" sz="20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ru-RU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23</m:t>
                            </m:r>
                          </m:sub>
                        </m:sSub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den>
                    </m:f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=−8.727±0.006</m:t>
                    </m:r>
                    <m:f>
                      <m:f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км</m:t>
                        </m:r>
                      </m:num>
                      <m:den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с </m:t>
                        </m:r>
                        <m:sSup>
                          <m:sSup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кпк</m:t>
                            </m:r>
                          </m:e>
                          <m:sup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–   </a:t>
                </a:r>
                <a:r>
                  <a:rPr lang="ru-RU" sz="20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разность вертикального градиента скорости вращения вдоль оси, направленной на центр Галактики и деформации поля скоростей в плоскости</a:t>
                </a:r>
                <a:r>
                  <a:rPr lang="ru-RU" sz="2000" i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i="1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YZ</a:t>
                </a:r>
                <a:endParaRPr lang="ru-RU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57625911-77C8-0A28-9BD1-B1F78E0652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 r="-4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826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1E2B1D-3D72-163C-D518-979364BC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Остаточные скорости линейной модели (ось </a:t>
            </a:r>
            <a:r>
              <a:rPr lang="en-US" dirty="0"/>
              <a:t>Z)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75D808-029F-E925-6133-4FF172F30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639483" y="1472697"/>
            <a:ext cx="6913033" cy="51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60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48502C-7DB8-3CEB-9939-F8DCC37C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Объяснение </a:t>
            </a:r>
            <a:r>
              <a:rPr lang="ru-RU" dirty="0" err="1"/>
              <a:t>внемодельных</a:t>
            </a:r>
            <a:r>
              <a:rPr lang="ru-RU" dirty="0"/>
              <a:t> гармоник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B9F21E-CEAD-B47D-6E86-A47608C1DA7A}"/>
                  </a:ext>
                </a:extLst>
              </p:cNvPr>
              <p:cNvSpPr txBox="1"/>
              <p:nvPr/>
            </p:nvSpPr>
            <p:spPr>
              <a:xfrm>
                <a:off x="644652" y="2620912"/>
                <a:ext cx="11218164" cy="3033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=0.13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+8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=−16.0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км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кпк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310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=0.11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+8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км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кпк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=0.37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  <m:sup/>
                              </m:sSub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.5</m:t>
                      </m:r>
                      <m:f>
                        <m:fPr>
                          <m:ctrlP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км</m:t>
                          </m:r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кпк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B9F21E-CEAD-B47D-6E86-A47608C1D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2" y="2620912"/>
                <a:ext cx="11218164" cy="3033010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12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BA90BC-83E6-D31F-E6DA-71DCF1D5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GAIA DR3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83DBB2-BE83-12F5-3C56-6AC811AB3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Выход 13</a:t>
            </a:r>
            <a:r>
              <a:rPr lang="en-US" dirty="0"/>
              <a:t>.06.22</a:t>
            </a:r>
            <a:endParaRPr lang="ru-RU" dirty="0"/>
          </a:p>
          <a:p>
            <a:r>
              <a:rPr lang="ru-RU" dirty="0"/>
              <a:t>Всего </a:t>
            </a:r>
            <a:r>
              <a:rPr lang="en-US" dirty="0"/>
              <a:t>1.8 </a:t>
            </a:r>
            <a:r>
              <a:rPr lang="ru-RU" dirty="0"/>
              <a:t>млрд. звезд </a:t>
            </a:r>
            <a:r>
              <a:rPr lang="en-US" dirty="0"/>
              <a:t>c </a:t>
            </a:r>
            <a:r>
              <a:rPr lang="ru-RU" dirty="0"/>
              <a:t>2 параметрами (положение)</a:t>
            </a:r>
          </a:p>
          <a:p>
            <a:r>
              <a:rPr lang="ru-RU" dirty="0"/>
              <a:t>Из них 1</a:t>
            </a:r>
            <a:r>
              <a:rPr lang="en-US" dirty="0"/>
              <a:t>.4 </a:t>
            </a:r>
            <a:r>
              <a:rPr lang="ru-RU" dirty="0"/>
              <a:t>млрд. звезд с 5 параметрами (положение, параллакс и собственные движения)</a:t>
            </a:r>
          </a:p>
          <a:p>
            <a:r>
              <a:rPr lang="en-US" u="sng" dirty="0"/>
              <a:t>GAIA DR3 with RV</a:t>
            </a:r>
            <a:r>
              <a:rPr lang="en-US" dirty="0"/>
              <a:t> - 33 </a:t>
            </a:r>
            <a:r>
              <a:rPr lang="ru-RU" dirty="0"/>
              <a:t>млн звезд с 6 параметрами (3 положение + 3 скорость)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9820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85A9E-2124-9EF1-E9B7-61985574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2F6418-0D0B-8231-7E4C-4EE377F3D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Проведено классическое исследование кинематики звезд каталога </a:t>
            </a:r>
            <a:r>
              <a:rPr lang="en-US" dirty="0"/>
              <a:t>Gaia DR3 with RV, </a:t>
            </a:r>
            <a:r>
              <a:rPr lang="ru-RU" dirty="0"/>
              <a:t>показана неполнота моделей</a:t>
            </a:r>
          </a:p>
          <a:p>
            <a:r>
              <a:rPr lang="ru-RU" dirty="0"/>
              <a:t>Проведено исследование при помощи сферических функций, найдены коэффициенты, которые не объясняются классическими моделями</a:t>
            </a:r>
          </a:p>
          <a:p>
            <a:r>
              <a:rPr lang="ru-RU" dirty="0"/>
              <a:t>Построена квадратичная модель кинематики звезд</a:t>
            </a:r>
          </a:p>
          <a:p>
            <a:r>
              <a:rPr lang="ru-RU" dirty="0"/>
              <a:t>Найден физический смысл значимых коэффициентов квадратичной модели</a:t>
            </a:r>
            <a:endParaRPr lang="en-US" dirty="0"/>
          </a:p>
          <a:p>
            <a:r>
              <a:rPr lang="ru-RU" dirty="0"/>
              <a:t>Доказана полнота квадратичной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1322582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547EF-5362-22A6-3362-02C04D1B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613052-2194-D79D-AC1A-F2217E143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133303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E823ED-2C55-D907-26A2-D799FD34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/>
              <a:t>Гистограмма распределения по параллаксам</a:t>
            </a:r>
            <a:r>
              <a:rPr lang="en-US" sz="4000" dirty="0"/>
              <a:t> </a:t>
            </a:r>
            <a:r>
              <a:rPr lang="ru-RU" sz="4000" dirty="0"/>
              <a:t>звезд </a:t>
            </a:r>
            <a:r>
              <a:rPr lang="en-US" sz="4000" dirty="0"/>
              <a:t>GAIA DR3 with RV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B5AAB2-174D-F543-C8D6-5753F8B30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9" name="Рисунок 12" descr="Изображение выглядит как текст, диаграмма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1F49A15A-8198-CFA0-654C-D715862A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7"/>
            <a:ext cx="5951838" cy="44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Рисунок 1172448453" descr="Изображение выглядит как текст, диаграмма, снимок экран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CE62B822-78FA-4F11-DCEE-2BCFE5E41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2" y="1661848"/>
            <a:ext cx="5951692" cy="445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9A3F60F3-7D30-F8B0-4977-359BF1F4B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99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7060A-796F-0A88-F5EB-350C81C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Распределение по точности параллаксов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3DA2F8-9E80-F8C3-DEF9-19A69AD8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Рисунок 1457573777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55CA5713-E687-D309-D278-75D0B397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33" y="1690687"/>
            <a:ext cx="6025210" cy="451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Рисунок 958792126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2229B77-E262-3041-F0E8-9F6E0A6E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93" y="1718536"/>
            <a:ext cx="6096000" cy="456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97A6EC-B69D-26D2-7264-F2990A87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6956BB-D8EC-1F3B-7E60-2D8F9F7B1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60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44395-1AC8-2A75-B495-7A9D25BE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Распределение по точности собственных движений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E30185-4386-FEE4-8010-C53D49B0E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Рисунок 1518093637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F9F0054-3435-9E0F-8120-D1A03D0D9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72" y="1953796"/>
            <a:ext cx="5425868" cy="409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Рисунок 2113745032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B79BAC84-2ED6-3F0C-32E4-8C54789AE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844" y="1901421"/>
            <a:ext cx="5538566" cy="414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F832F6-82D2-2C50-B125-81597FD33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945" y="6810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5F800-CAC5-0A72-991F-96F64B4C4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945" y="31702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03F8E-1DC2-5A6B-8ADA-AB26216C0234}"/>
                  </a:ext>
                </a:extLst>
              </p:cNvPr>
              <p:cNvSpPr txBox="1"/>
              <p:nvPr/>
            </p:nvSpPr>
            <p:spPr>
              <a:xfrm>
                <a:off x="4369214" y="6011920"/>
                <a:ext cx="2580226" cy="751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803F8E-1DC2-5A6B-8ADA-AB26216C0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214" y="6011920"/>
                <a:ext cx="2580226" cy="751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96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006540-34BD-C8F4-61D2-A892B578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Распределение по ошибкам лучевых скоростей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42E2B-B070-2901-F850-03B7DD45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Рисунок 231527834" descr="Изображение выглядит как текст, диаграмма, Граф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DC5A104-ED7C-F89D-566C-F6E6F0C72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" y="1639936"/>
            <a:ext cx="6327228" cy="472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Рисунок 623647194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2EE0219E-8C63-D79A-75F6-41555866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907" y="1632404"/>
            <a:ext cx="6327228" cy="473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453925-C305-E1D5-CE27-B4D0C48F2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7895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4824</TotalTime>
  <Words>4158</Words>
  <Application>Microsoft Macintosh PowerPoint</Application>
  <PresentationFormat>Широкоэкранный</PresentationFormat>
  <Paragraphs>471</Paragraphs>
  <Slides>51</Slides>
  <Notes>50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Times New Roman</vt:lpstr>
      <vt:lpstr>Тема Office</vt:lpstr>
      <vt:lpstr>Equation</vt:lpstr>
      <vt:lpstr>Кинематический анализ каталога GAIA DR3 with RV</vt:lpstr>
      <vt:lpstr>Задача</vt:lpstr>
      <vt:lpstr>План</vt:lpstr>
      <vt:lpstr>Основные характеристики каталога Gaia DR3 with RV</vt:lpstr>
      <vt:lpstr>GAIA DR3</vt:lpstr>
      <vt:lpstr>Гистограмма распределения по параллаксам звезд GAIA DR3 with RV</vt:lpstr>
      <vt:lpstr>Распределение по точности параллаксов</vt:lpstr>
      <vt:lpstr>Распределение по точности собственных движений</vt:lpstr>
      <vt:lpstr>Распределение по ошибкам лучевых скоростей</vt:lpstr>
      <vt:lpstr>Кинематические параметры поля скоростей в рамках стандартных моделей</vt:lpstr>
      <vt:lpstr>Уравнение модели Огородникова-Милна</vt:lpstr>
      <vt:lpstr>Уравнение модели Огородникова-Милна в галактической системе координат</vt:lpstr>
      <vt:lpstr>Подготовка данных</vt:lpstr>
      <vt:lpstr>Презентация PowerPoint</vt:lpstr>
      <vt:lpstr>Презентация PowerPoint</vt:lpstr>
      <vt:lpstr>Зависимость компонент солнечного движения U, V, W от расстояния (только с.д.)</vt:lpstr>
      <vt:lpstr>Зависимость компонент угловой скорости, ω1, ω2, ω3 от расстояния (только с.д.)</vt:lpstr>
      <vt:lpstr>Зависимость компонент тензора деформации M12, M13, M23, C, K от расстояния (только с.д.)</vt:lpstr>
      <vt:lpstr>Зависимость компонент солнечного движения U, V, W, определенных по лучевым скоростям, от расстояния</vt:lpstr>
      <vt:lpstr>Зависимость компонент тензора деформации,  определенных по лучевым скоростям, от расстояния</vt:lpstr>
      <vt:lpstr>Исследование кинематики с помощью скалярных и векторных функций</vt:lpstr>
      <vt:lpstr>Сферические функции</vt:lpstr>
      <vt:lpstr>Презентация PowerPoint</vt:lpstr>
      <vt:lpstr>Презентация PowerPoint</vt:lpstr>
      <vt:lpstr>Векторное поле на сфере</vt:lpstr>
      <vt:lpstr>Векторная сферическая функция S_630</vt:lpstr>
      <vt:lpstr>Векторная сферическая функция T_420</vt:lpstr>
      <vt:lpstr>Разложение поля скоростей</vt:lpstr>
      <vt:lpstr>Физические и формальные модели</vt:lpstr>
      <vt:lpstr>Связь кинематических параметров модели Огородникова-Милна с коэффициентами векторного сферического разложения (Витязев, Цветков, 2009, 2014)</vt:lpstr>
      <vt:lpstr>«Спектр» разложения собственных движений для звезд расстояний 835–1040 пк, слева – коэффициенты tj, справа – sj. Использована линейная нумерация коэффициентов.  По вертикальной оси – значение коэффициентов в км/с·Кпк–1.</vt:lpstr>
      <vt:lpstr>«Спектр» разложения лучевых скоростей звезд для расстояний 835–1040 пк. Использована линейная нумерация коэффициентов.  По вертикальной оси – значение коэффициентов в км/с.</vt:lpstr>
      <vt:lpstr>Внемодельные гармоники</vt:lpstr>
      <vt:lpstr>Определение параметров нелинейной кинематической модели вращения Галактики в декартовых координатах</vt:lpstr>
      <vt:lpstr>Модель Огородникова-Милна в декартовых координатах</vt:lpstr>
      <vt:lpstr>Линейная модель</vt:lpstr>
      <vt:lpstr>Коэффициенты линейной̆ модели</vt:lpstr>
      <vt:lpstr>Остаточные скорости линейной модели</vt:lpstr>
      <vt:lpstr>Квадратичная модель</vt:lpstr>
      <vt:lpstr>Коэффициенты квадратичной модели</vt:lpstr>
      <vt:lpstr>Остаточные скорости квадратичной модели</vt:lpstr>
      <vt:lpstr>Скорость движения звезд вдоль оси X</vt:lpstr>
      <vt:lpstr>Смысл параметров квадратичной модели</vt:lpstr>
      <vt:lpstr>Полная модель движения звезд</vt:lpstr>
      <vt:lpstr>Разложение полной модели в ряд Тейлора</vt:lpstr>
      <vt:lpstr>Связь коэффициентов модели Огородникова-Милна с квадратичной моделью</vt:lpstr>
      <vt:lpstr>Значимые параметры квадратичной модели</vt:lpstr>
      <vt:lpstr>Остаточные скорости линейной модели (ось Z)</vt:lpstr>
      <vt:lpstr>Объяснение внемодельных гармоник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Кинематический анализ каталога GAIA DR3 with RV</dc:title>
  <dc:creator>Fedor Amosov</dc:creator>
  <cp:lastModifiedBy>Fedor Amosov</cp:lastModifiedBy>
  <cp:revision>38</cp:revision>
  <dcterms:created xsi:type="dcterms:W3CDTF">2023-09-01T21:09:06Z</dcterms:created>
  <dcterms:modified xsi:type="dcterms:W3CDTF">2023-09-25T13:25:16Z</dcterms:modified>
</cp:coreProperties>
</file>